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60" r:id="rId3"/>
    <p:sldId id="257" r:id="rId4"/>
    <p:sldId id="306" r:id="rId5"/>
    <p:sldId id="258" r:id="rId6"/>
    <p:sldId id="259" r:id="rId7"/>
    <p:sldId id="261" r:id="rId8"/>
    <p:sldId id="269" r:id="rId9"/>
    <p:sldId id="264" r:id="rId10"/>
    <p:sldId id="262" r:id="rId11"/>
    <p:sldId id="270" r:id="rId12"/>
    <p:sldId id="271" r:id="rId13"/>
    <p:sldId id="283" r:id="rId14"/>
    <p:sldId id="284" r:id="rId15"/>
    <p:sldId id="285" r:id="rId16"/>
    <p:sldId id="287" r:id="rId17"/>
    <p:sldId id="290" r:id="rId18"/>
    <p:sldId id="305" r:id="rId19"/>
    <p:sldId id="291" r:id="rId20"/>
    <p:sldId id="303" r:id="rId21"/>
    <p:sldId id="292" r:id="rId22"/>
    <p:sldId id="293" r:id="rId23"/>
    <p:sldId id="307" r:id="rId24"/>
    <p:sldId id="308" r:id="rId25"/>
    <p:sldId id="309" r:id="rId26"/>
    <p:sldId id="294" r:id="rId27"/>
    <p:sldId id="295" r:id="rId28"/>
    <p:sldId id="296" r:id="rId29"/>
    <p:sldId id="297" r:id="rId30"/>
    <p:sldId id="298" r:id="rId31"/>
    <p:sldId id="300" r:id="rId32"/>
    <p:sldId id="301" r:id="rId33"/>
    <p:sldId id="302" r:id="rId34"/>
    <p:sldId id="272" r:id="rId35"/>
    <p:sldId id="276" r:id="rId36"/>
    <p:sldId id="277" r:id="rId37"/>
    <p:sldId id="273" r:id="rId38"/>
    <p:sldId id="279" r:id="rId39"/>
    <p:sldId id="274" r:id="rId40"/>
    <p:sldId id="278" r:id="rId41"/>
    <p:sldId id="280" r:id="rId42"/>
    <p:sldId id="281" r:id="rId43"/>
    <p:sldId id="282" r:id="rId44"/>
    <p:sldId id="265" r:id="rId45"/>
    <p:sldId id="266" r:id="rId46"/>
    <p:sldId id="268" r:id="rId47"/>
    <p:sldId id="267" r:id="rId48"/>
    <p:sldId id="304" r:id="rId49"/>
    <p:sldId id="310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57" d="100"/>
          <a:sy n="57" d="100"/>
        </p:scale>
        <p:origin x="66" y="9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Loss in CTR from Link Demotion (US All Non-Navigational)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347065887227744E-2"/>
          <c:y val="0.10909961108530963"/>
          <c:w val="0.87665877921073165"/>
          <c:h val="0.5884165489227033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Original CTR of Position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Sheet1!$C$2:$C$5</c:f>
              <c:numCache>
                <c:formatCode>#.000%</c:formatCode>
                <c:ptCount val="4"/>
                <c:pt idx="0" formatCode="0%">
                  <c:v>0.25422700182640712</c:v>
                </c:pt>
                <c:pt idx="1">
                  <c:v>6.9411236109583344E-2</c:v>
                </c:pt>
                <c:pt idx="2">
                  <c:v>4.0313735165013437E-2</c:v>
                </c:pt>
                <c:pt idx="3">
                  <c:v>2.1199155432801483E-2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1-4A8C-B5AE-413EA2A435E0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Gain from Increased Relevance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32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01-4A8C-B5AE-413EA2A435E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Sheet1!$B$2:$B$5</c:f>
              <c:numCache>
                <c:formatCode>#.000%</c:formatCode>
                <c:ptCount val="4"/>
                <c:pt idx="0" formatCode="General">
                  <c:v>0</c:v>
                </c:pt>
                <c:pt idx="1">
                  <c:v>4.9440847541767717E-2</c:v>
                </c:pt>
                <c:pt idx="2">
                  <c:v>3.4576968735755942E-2</c:v>
                </c:pt>
                <c:pt idx="3">
                  <c:v>1.6675492800853339E-2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01-4A8C-B5AE-413EA2A435E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Loss from Demotion</c:v>
                </c:pt>
              </c:strCache>
            </c:strRef>
          </c:tx>
          <c:spPr>
            <a:noFill/>
            <a:ln>
              <a:solidFill>
                <a:srgbClr val="FF0000"/>
              </a:solidFill>
              <a:prstDash val="dash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01-4A8C-B5AE-413EA2A435E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Control 
(1st Position)</c:v>
                </c:pt>
                <c:pt idx="1">
                  <c:v>(1,3)</c:v>
                </c:pt>
                <c:pt idx="2">
                  <c:v>(1,5)</c:v>
                </c:pt>
                <c:pt idx="3">
                  <c:v>(1,10)</c:v>
                </c:pt>
              </c:strCache>
            </c:strRef>
          </c:cat>
          <c:val>
            <c:numRef>
              <c:f>Sheet1!$D$2:$D$5</c:f>
              <c:numCache>
                <c:formatCode>#.000%</c:formatCode>
                <c:ptCount val="4"/>
                <c:pt idx="0">
                  <c:v>0</c:v>
                </c:pt>
                <c:pt idx="1">
                  <c:v>0.13537491817505617</c:v>
                </c:pt>
                <c:pt idx="2">
                  <c:v>0.17933629792563791</c:v>
                </c:pt>
                <c:pt idx="3">
                  <c:v>0.21635235359275248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01-4A8C-B5AE-413EA2A43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8111840"/>
        <c:axId val="146617024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val>
            <c:numRef>
              <c:f>Sheet1!$E$2:$E$5</c:f>
              <c:numCache>
                <c:formatCode>#.000%</c:formatCode>
                <c:ptCount val="4"/>
                <c:pt idx="0">
                  <c:v>0.25422700182640712</c:v>
                </c:pt>
                <c:pt idx="1">
                  <c:v>0.11885208365135094</c:v>
                </c:pt>
                <c:pt idx="2">
                  <c:v>7.4890703900769393E-2</c:v>
                </c:pt>
                <c:pt idx="3">
                  <c:v>3.7874648233654856E-2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101-4A8C-B5AE-413EA2A435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01-4A8C-B5AE-413EA2A43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574360"/>
        <c:axId val="145573968"/>
      </c:lineChart>
      <c:catAx>
        <c:axId val="148111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6617024"/>
        <c:crosses val="autoZero"/>
        <c:auto val="1"/>
        <c:lblAlgn val="ctr"/>
        <c:lblOffset val="100"/>
        <c:noMultiLvlLbl val="0"/>
      </c:catAx>
      <c:valAx>
        <c:axId val="146617024"/>
        <c:scaling>
          <c:orientation val="minMax"/>
          <c:max val="0.3500000000000003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CTR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one"/>
        <c:crossAx val="148111840"/>
        <c:crosses val="autoZero"/>
        <c:crossBetween val="between"/>
      </c:valAx>
      <c:valAx>
        <c:axId val="145573968"/>
        <c:scaling>
          <c:orientation val="minMax"/>
        </c:scaling>
        <c:delete val="0"/>
        <c:axPos val="r"/>
        <c:numFmt formatCode="#.000%" sourceLinked="1"/>
        <c:majorTickMark val="none"/>
        <c:minorTickMark val="none"/>
        <c:tickLblPos val="none"/>
        <c:spPr>
          <a:ln>
            <a:noFill/>
          </a:ln>
        </c:spPr>
        <c:crossAx val="145574360"/>
        <c:crosses val="max"/>
        <c:crossBetween val="between"/>
      </c:valAx>
      <c:catAx>
        <c:axId val="145574360"/>
        <c:scaling>
          <c:orientation val="minMax"/>
        </c:scaling>
        <c:delete val="1"/>
        <c:axPos val="b"/>
        <c:majorTickMark val="out"/>
        <c:minorTickMark val="none"/>
        <c:tickLblPos val="none"/>
        <c:crossAx val="14557396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6.1036204505735075E-2"/>
          <c:y val="0.82644402916075954"/>
          <c:w val="0.86028190112323832"/>
          <c:h val="0.14922837481874873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>
          <a:latin typeface="Garamond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7CABF-4A5A-480D-828E-45BABECB8EF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6928C-6686-4687-97B5-1DF4581E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Causal</a:t>
            </a:r>
            <a:r>
              <a:rPr lang="en-US" baseline="0" dirty="0" smtClean="0"/>
              <a:t> trees: estimate average treatment effect within leaves as difference in average outcomes by treatment status (more efficient than average of transformed outcome)</a:t>
            </a:r>
          </a:p>
          <a:p>
            <a:r>
              <a:rPr lang="en-US" baseline="0" dirty="0" smtClean="0"/>
              <a:t> would like to minimize sum(</a:t>
            </a:r>
            <a:r>
              <a:rPr lang="en-US" baseline="0" dirty="0" err="1" smtClean="0"/>
              <a:t>tau_i-hat_tau_i</a:t>
            </a:r>
            <a:r>
              <a:rPr lang="en-US" baseline="0" dirty="0" smtClean="0"/>
              <a:t>)^2, but not feasible, replace this infeasible target by unbiased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4AA7-057D-4C45-9780-DA79727D7D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4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Causal</a:t>
            </a:r>
            <a:r>
              <a:rPr lang="en-US" baseline="0" dirty="0" smtClean="0"/>
              <a:t> trees: estimate average treatment effect within leaves as difference in average outcomes by treatment status (more efficient than average of transformed outcome)</a:t>
            </a:r>
          </a:p>
          <a:p>
            <a:r>
              <a:rPr lang="en-US" baseline="0" dirty="0" smtClean="0"/>
              <a:t> would like to minimize sum(</a:t>
            </a:r>
            <a:r>
              <a:rPr lang="en-US" baseline="0" dirty="0" err="1" smtClean="0"/>
              <a:t>tau_i-hat_tau_i</a:t>
            </a:r>
            <a:r>
              <a:rPr lang="en-US" baseline="0" dirty="0" smtClean="0"/>
              <a:t>)^2, but not feasible, replace this infeasible target by unbiased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4AA7-057D-4C45-9780-DA79727D7D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2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Causal</a:t>
            </a:r>
            <a:r>
              <a:rPr lang="en-US" baseline="0" dirty="0" smtClean="0"/>
              <a:t> trees: estimate average treatment effect within leaves as difference in average outcomes by treatment status (more efficient than average of transformed outcome)</a:t>
            </a:r>
          </a:p>
          <a:p>
            <a:r>
              <a:rPr lang="en-US" baseline="0" dirty="0" smtClean="0"/>
              <a:t> would like to minimize sum(</a:t>
            </a:r>
            <a:r>
              <a:rPr lang="en-US" baseline="0" dirty="0" err="1" smtClean="0"/>
              <a:t>tau_i-hat_tau_i</a:t>
            </a:r>
            <a:r>
              <a:rPr lang="en-US" baseline="0" dirty="0" smtClean="0"/>
              <a:t>)^2, but not feasible, replace this infeasible target by unbiased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4AA7-057D-4C45-9780-DA79727D7D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Causal</a:t>
            </a:r>
            <a:r>
              <a:rPr lang="en-US" baseline="0" dirty="0" smtClean="0"/>
              <a:t> trees: estimate average treatment effect within leaves as difference in average outcomes by treatment status (more efficient than average of transformed outcome)</a:t>
            </a:r>
          </a:p>
          <a:p>
            <a:r>
              <a:rPr lang="en-US" baseline="0" dirty="0" smtClean="0"/>
              <a:t> would like to minimize sum(</a:t>
            </a:r>
            <a:r>
              <a:rPr lang="en-US" baseline="0" dirty="0" err="1" smtClean="0"/>
              <a:t>tau_i-hat_tau_i</a:t>
            </a:r>
            <a:r>
              <a:rPr lang="en-US" baseline="0" dirty="0" smtClean="0"/>
              <a:t>)^2, but not feasible, replace this infeasible target by unbiased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4AA7-057D-4C45-9780-DA79727D7D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523D-A07B-4C22-A843-BFEFC418F54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59-4111-40F2-A73B-559BAEECB8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5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523D-A07B-4C22-A843-BFEFC418F54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59-4111-40F2-A73B-559BAEE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6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523D-A07B-4C22-A843-BFEFC418F54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59-4111-40F2-A73B-559BAEE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4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523D-A07B-4C22-A843-BFEFC418F54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59-4111-40F2-A73B-559BAEE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8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523D-A07B-4C22-A843-BFEFC418F54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59-4111-40F2-A73B-559BAEECB8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94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523D-A07B-4C22-A843-BFEFC418F54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59-4111-40F2-A73B-559BAEE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523D-A07B-4C22-A843-BFEFC418F54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59-4111-40F2-A73B-559BAEE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523D-A07B-4C22-A843-BFEFC418F54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59-4111-40F2-A73B-559BAEE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4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523D-A07B-4C22-A843-BFEFC418F54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59-4111-40F2-A73B-559BAEE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5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4F523D-A07B-4C22-A843-BFEFC418F54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53BB59-4111-40F2-A73B-559BAEE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5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523D-A07B-4C22-A843-BFEFC418F54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59-4111-40F2-A73B-559BAEE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5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4F523D-A07B-4C22-A843-BFEFC418F545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53BB59-4111-40F2-A73B-559BAEECB8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9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" TargetMode="External"/><Relationship Id="rId2" Type="http://schemas.openxmlformats.org/officeDocument/2006/relationships/hyperlink" Target="http://www.cs.nyu.edu/~shalit/slide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Causal Inference for Policy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Susan Athey, Stanford GSB</a:t>
            </a:r>
          </a:p>
          <a:p>
            <a:r>
              <a:rPr lang="en-US" dirty="0" smtClean="0"/>
              <a:t>Based on joint work with Guido Imbens, Stefan Wager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6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899" y="1426128"/>
            <a:ext cx="10779853" cy="595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7142"/>
            <a:ext cx="10058400" cy="875447"/>
          </a:xfrm>
        </p:spPr>
        <p:txBody>
          <a:bodyPr/>
          <a:lstStyle/>
          <a:p>
            <a:r>
              <a:rPr lang="en-US" dirty="0" smtClean="0"/>
              <a:t>Experimental Settings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7280" y="1354496"/>
            <a:ext cx="4937760" cy="73628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Reducing variance for average treatment effect estimation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7280" y="2354856"/>
            <a:ext cx="4937760" cy="337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Individuals may be very different</a:t>
            </a:r>
          </a:p>
          <a:p>
            <a:pPr lvl="1"/>
            <a:r>
              <a:rPr lang="en-US" sz="2200" dirty="0" smtClean="0"/>
              <a:t>Large v. small advertisers in search</a:t>
            </a:r>
          </a:p>
          <a:p>
            <a:pPr lvl="1"/>
            <a:r>
              <a:rPr lang="en-US" sz="2200" dirty="0" smtClean="0"/>
              <a:t>Heavy v. light users</a:t>
            </a:r>
          </a:p>
          <a:p>
            <a:r>
              <a:rPr lang="en-US" sz="2400" dirty="0" smtClean="0"/>
              <a:t>Groups may be imbalanced due to sampling variation</a:t>
            </a:r>
          </a:p>
          <a:p>
            <a:r>
              <a:rPr lang="en-US" sz="2400" dirty="0" smtClean="0"/>
              <a:t>Athey and Imbens (2016) suggest:</a:t>
            </a:r>
          </a:p>
          <a:p>
            <a:pPr lvl="1"/>
            <a:r>
              <a:rPr lang="en-US" sz="2200" dirty="0" smtClean="0"/>
              <a:t>If possible, stratify by design</a:t>
            </a:r>
          </a:p>
          <a:p>
            <a:pPr lvl="1"/>
            <a:r>
              <a:rPr lang="en-US" sz="2200" dirty="0" smtClean="0"/>
              <a:t>If not, stratify analysis</a:t>
            </a:r>
          </a:p>
          <a:p>
            <a:pPr lvl="1"/>
            <a:r>
              <a:rPr lang="en-US" sz="2200" dirty="0" smtClean="0"/>
              <a:t>Partition the covariate space (e.g., regression trees) </a:t>
            </a:r>
          </a:p>
          <a:p>
            <a:pPr lvl="1"/>
            <a:endParaRPr lang="en-US" sz="22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17920" y="1354496"/>
            <a:ext cx="4937760" cy="73628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Estimating heterogeneous treatment effects and optimal treatment policies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17920" y="2354855"/>
            <a:ext cx="5400832" cy="3752329"/>
          </a:xfrm>
        </p:spPr>
        <p:txBody>
          <a:bodyPr>
            <a:noAutofit/>
          </a:bodyPr>
          <a:lstStyle/>
          <a:p>
            <a:r>
              <a:rPr lang="en-US" sz="2400" dirty="0" smtClean="0"/>
              <a:t>Discover partition (subgroups) and test hypotheses about treatment effects</a:t>
            </a:r>
            <a:endParaRPr lang="en-US" sz="2400" dirty="0"/>
          </a:p>
          <a:p>
            <a:r>
              <a:rPr lang="en-US" sz="2400" dirty="0" smtClean="0"/>
              <a:t>Nonparametric models of heterogeneous treatment effects</a:t>
            </a:r>
          </a:p>
          <a:p>
            <a:r>
              <a:rPr lang="en-US" sz="2400" dirty="0" smtClean="0"/>
              <a:t>Optimal (personalized) policies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4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899" y="1426128"/>
            <a:ext cx="10779853" cy="595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5447"/>
          </a:xfrm>
        </p:spPr>
        <p:txBody>
          <a:bodyPr/>
          <a:lstStyle/>
          <a:p>
            <a:r>
              <a:rPr lang="en-US" dirty="0" smtClean="0"/>
              <a:t>Observational Studies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7280" y="1354496"/>
            <a:ext cx="4937760" cy="73628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Estimating average treatment effects under </a:t>
            </a:r>
            <a:r>
              <a:rPr lang="en-US" sz="2800" b="1" dirty="0" err="1" smtClean="0"/>
              <a:t>unconfoundedness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7280" y="2354856"/>
            <a:ext cx="4937760" cy="337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Analyst has access to information about factors that “confound” treatment assignment and outcomes</a:t>
            </a:r>
          </a:p>
          <a:p>
            <a:pPr lvl="1"/>
            <a:r>
              <a:rPr lang="en-US" sz="2200" dirty="0" smtClean="0"/>
              <a:t>E.g. link quality confounds position and clicks</a:t>
            </a:r>
          </a:p>
          <a:p>
            <a:pPr lvl="1"/>
            <a:r>
              <a:rPr lang="en-US" sz="2200" dirty="0" smtClean="0"/>
              <a:t>Higher ability people go to college</a:t>
            </a:r>
          </a:p>
          <a:p>
            <a:pPr lvl="1"/>
            <a:r>
              <a:rPr lang="en-US" sz="2200" dirty="0" smtClean="0"/>
              <a:t>Firms raise price when valuations rise</a:t>
            </a:r>
          </a:p>
          <a:p>
            <a:r>
              <a:rPr lang="en-US" sz="2400" dirty="0" smtClean="0"/>
              <a:t>Massive literature in small data case</a:t>
            </a:r>
          </a:p>
          <a:p>
            <a:pPr lvl="1"/>
            <a:r>
              <a:rPr lang="en-US" sz="2200" dirty="0" smtClean="0"/>
              <a:t>Very recently, lots of interest in bringing supervised ML to big data case</a:t>
            </a:r>
          </a:p>
          <a:p>
            <a:pPr lvl="1"/>
            <a:endParaRPr lang="en-US" sz="22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17920" y="1354496"/>
            <a:ext cx="4937760" cy="73628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Instrumental variables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17920" y="2354855"/>
            <a:ext cx="5400832" cy="3752329"/>
          </a:xfrm>
        </p:spPr>
        <p:txBody>
          <a:bodyPr>
            <a:noAutofit/>
          </a:bodyPr>
          <a:lstStyle/>
          <a:p>
            <a:r>
              <a:rPr lang="en-US" sz="2400" dirty="0" smtClean="0"/>
              <a:t>Find variables that shift treatment assignment but do not confound outcomes</a:t>
            </a:r>
          </a:p>
          <a:p>
            <a:r>
              <a:rPr lang="en-US" sz="2400" dirty="0" smtClean="0"/>
              <a:t>Use only variation in treatment assignment that is explained by instrument</a:t>
            </a:r>
          </a:p>
          <a:p>
            <a:r>
              <a:rPr lang="en-US" sz="2400" dirty="0" smtClean="0"/>
              <a:t>Sacrifice goodness of fit for causal inference</a:t>
            </a:r>
          </a:p>
          <a:p>
            <a:pPr lvl="1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35040" y="4899171"/>
            <a:ext cx="5483044" cy="13757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Other popular approaches: Difference in differences; synthetic control groups; regression discontinuity; simultaneous </a:t>
            </a:r>
            <a:r>
              <a:rPr lang="en-US" sz="2400" dirty="0" err="1" smtClean="0">
                <a:solidFill>
                  <a:schemeClr val="tx1"/>
                </a:solidFill>
              </a:rPr>
              <a:t>eqns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1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899" y="1426128"/>
            <a:ext cx="10779853" cy="595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3987"/>
          </a:xfrm>
        </p:spPr>
        <p:txBody>
          <a:bodyPr/>
          <a:lstStyle/>
          <a:p>
            <a:r>
              <a:rPr lang="en-US" dirty="0" smtClean="0"/>
              <a:t>Structural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150364"/>
            <a:ext cx="4937760" cy="4442967"/>
          </a:xfrm>
        </p:spPr>
        <p:txBody>
          <a:bodyPr>
            <a:noAutofit/>
          </a:bodyPr>
          <a:lstStyle/>
          <a:p>
            <a:r>
              <a:rPr lang="en-US" sz="2800" b="1" dirty="0"/>
              <a:t>Treatments </a:t>
            </a:r>
            <a:r>
              <a:rPr lang="en-US" sz="2800" b="1" dirty="0" smtClean="0"/>
              <a:t>never seen before</a:t>
            </a:r>
          </a:p>
          <a:p>
            <a:pPr lvl="1"/>
            <a:r>
              <a:rPr lang="en-US" sz="2400" dirty="0" smtClean="0"/>
              <a:t>What would happen if two firms merged?</a:t>
            </a:r>
          </a:p>
          <a:p>
            <a:pPr lvl="1"/>
            <a:r>
              <a:rPr lang="en-US" sz="2400" dirty="0" smtClean="0"/>
              <a:t>What would happen if Google switched from Generalized Second Price Auction to </a:t>
            </a:r>
            <a:r>
              <a:rPr lang="en-US" sz="2400" dirty="0" err="1" smtClean="0"/>
              <a:t>Vickrey</a:t>
            </a:r>
            <a:r>
              <a:rPr lang="en-US" sz="2400" dirty="0" smtClean="0"/>
              <a:t> Auction?</a:t>
            </a:r>
          </a:p>
          <a:p>
            <a:pPr lvl="1"/>
            <a:r>
              <a:rPr lang="en-US" sz="2400" dirty="0" smtClean="0"/>
              <a:t>Changes to ACA health exchanges?</a:t>
            </a:r>
          </a:p>
          <a:p>
            <a:r>
              <a:rPr lang="en-US" sz="2400" b="1" dirty="0" smtClean="0"/>
              <a:t>Welfare calculations</a:t>
            </a:r>
          </a:p>
          <a:p>
            <a:pPr lvl="1"/>
            <a:r>
              <a:rPr lang="en-US" sz="2400" dirty="0"/>
              <a:t>How would a change affect user utility, firm profits, and social welfare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421" y="671279"/>
            <a:ext cx="5216273" cy="4442967"/>
          </a:xfrm>
        </p:spPr>
        <p:txBody>
          <a:bodyPr>
            <a:noAutofit/>
          </a:bodyPr>
          <a:lstStyle/>
          <a:p>
            <a:r>
              <a:rPr lang="en-US" sz="2600" b="1" dirty="0"/>
              <a:t>Answering these questions requires</a:t>
            </a:r>
            <a:r>
              <a:rPr lang="en-US" sz="2600" dirty="0"/>
              <a:t>:</a:t>
            </a:r>
          </a:p>
          <a:p>
            <a:pPr lvl="1"/>
            <a:r>
              <a:rPr lang="en-US" sz="2400" dirty="0"/>
              <a:t>Agent preferences</a:t>
            </a:r>
          </a:p>
          <a:p>
            <a:pPr lvl="2"/>
            <a:r>
              <a:rPr lang="en-US" sz="2000" dirty="0"/>
              <a:t>Inferred using revealed preference and assumption that agents in data were maximizing</a:t>
            </a:r>
          </a:p>
          <a:p>
            <a:pPr lvl="1"/>
            <a:r>
              <a:rPr lang="en-US" sz="2400" dirty="0"/>
              <a:t>Behavioral/equilibrium model for counterfactual </a:t>
            </a:r>
            <a:r>
              <a:rPr lang="en-US" sz="2400" dirty="0" smtClean="0"/>
              <a:t>world</a:t>
            </a:r>
            <a:endParaRPr lang="en-US" sz="2400" dirty="0"/>
          </a:p>
          <a:p>
            <a:r>
              <a:rPr lang="en-US" sz="2600" b="1" dirty="0" smtClean="0"/>
              <a:t>Applications use structural equations approach</a:t>
            </a:r>
          </a:p>
          <a:p>
            <a:pPr lvl="1"/>
            <a:r>
              <a:rPr lang="en-US" sz="2400" dirty="0" smtClean="0"/>
              <a:t>More complicated than potential outcomes notation</a:t>
            </a:r>
          </a:p>
          <a:p>
            <a:pPr lvl="1"/>
            <a:r>
              <a:rPr lang="en-US" sz="2400" dirty="0" smtClean="0"/>
              <a:t>Typically model latent variables directly</a:t>
            </a:r>
            <a:endParaRPr lang="en-US" sz="2600" dirty="0"/>
          </a:p>
          <a:p>
            <a:endParaRPr lang="en-US" sz="2800" dirty="0" smtClean="0"/>
          </a:p>
          <a:p>
            <a:pPr lvl="1"/>
            <a:endParaRPr lang="en-US" sz="20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468073" y="5593331"/>
            <a:ext cx="9362114" cy="6313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Applications in auctions: see Athey and Haile (2002), Athey, Levin, and </a:t>
            </a:r>
            <a:r>
              <a:rPr lang="en-US" sz="2200" dirty="0" err="1" smtClean="0"/>
              <a:t>Seira</a:t>
            </a:r>
            <a:r>
              <a:rPr lang="en-US" sz="2200" dirty="0" smtClean="0"/>
              <a:t> (2011), Athey, </a:t>
            </a:r>
            <a:r>
              <a:rPr lang="en-US" sz="2200" dirty="0" err="1" smtClean="0"/>
              <a:t>Coey</a:t>
            </a:r>
            <a:r>
              <a:rPr lang="en-US" sz="2200" dirty="0" smtClean="0"/>
              <a:t>, and Levin (2013), Athey and </a:t>
            </a:r>
            <a:r>
              <a:rPr lang="en-US" sz="2200" dirty="0" err="1" smtClean="0"/>
              <a:t>Nekipelov</a:t>
            </a:r>
            <a:r>
              <a:rPr lang="en-US" sz="2200" dirty="0" smtClean="0"/>
              <a:t> (2012)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3686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Heterogeneous Treatment Effects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on strength of supervised ML methods for personalized treatment effect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4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 and Data-Mining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Concerns about ex-post “data-mining” for heterogeneous treatment effects</a:t>
            </a:r>
          </a:p>
          <a:p>
            <a:pPr lvl="1"/>
            <a:r>
              <a:rPr lang="en-US" sz="2400" dirty="0" smtClean="0"/>
              <a:t>In medicine, scholars required to pre-specify analysis plan</a:t>
            </a:r>
          </a:p>
          <a:p>
            <a:r>
              <a:rPr lang="en-US" sz="2800" dirty="0" smtClean="0"/>
              <a:t>Hard</a:t>
            </a:r>
            <a:r>
              <a:rPr lang="en-US" sz="2800" dirty="0" smtClean="0"/>
              <a:t> to </a:t>
            </a:r>
            <a:r>
              <a:rPr lang="en-US" sz="2800" dirty="0" smtClean="0"/>
              <a:t>predict all forms of heterogeneity </a:t>
            </a:r>
            <a:r>
              <a:rPr lang="en-US" sz="2800" dirty="0" smtClean="0"/>
              <a:t>with </a:t>
            </a:r>
            <a:r>
              <a:rPr lang="en-US" sz="2800" dirty="0" smtClean="0"/>
              <a:t>many </a:t>
            </a:r>
            <a:r>
              <a:rPr lang="en-US" sz="2800" dirty="0" smtClean="0"/>
              <a:t>covariates</a:t>
            </a:r>
            <a:endParaRPr lang="en-US" sz="2800" dirty="0" smtClean="0"/>
          </a:p>
          <a:p>
            <a:r>
              <a:rPr lang="en-US" sz="2800" dirty="0" smtClean="0"/>
              <a:t>Goal:</a:t>
            </a:r>
          </a:p>
          <a:p>
            <a:pPr lvl="1"/>
            <a:r>
              <a:rPr lang="en-US" sz="2400" dirty="0" smtClean="0"/>
              <a:t>Allow researcher to specify set of potential covariates</a:t>
            </a:r>
          </a:p>
          <a:p>
            <a:pPr lvl="1"/>
            <a:r>
              <a:rPr lang="en-US" sz="2400" dirty="0" smtClean="0"/>
              <a:t>Data-driven search for heterogeneity in causal effects </a:t>
            </a:r>
            <a:r>
              <a:rPr lang="en-US" sz="2400" b="1" dirty="0" smtClean="0"/>
              <a:t>with valid standard errors</a:t>
            </a:r>
          </a:p>
          <a:p>
            <a:pPr lvl="1"/>
            <a:r>
              <a:rPr lang="en-US" sz="2400" dirty="0" smtClean="0"/>
              <a:t>In settings with many covariates relative to observations (“wide</a:t>
            </a:r>
            <a:r>
              <a:rPr lang="en-US" sz="2400" dirty="0" smtClean="0"/>
              <a:t>”)</a:t>
            </a:r>
            <a:endParaRPr lang="en-US" sz="2400" b="1" dirty="0"/>
          </a:p>
          <a:p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 smtClean="0"/>
              <a:t>errors are table </a:t>
            </a:r>
            <a:r>
              <a:rPr lang="en-US" sz="2800" dirty="0" smtClean="0"/>
              <a:t>stakes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017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787"/>
          </a:xfrm>
        </p:spPr>
        <p:txBody>
          <a:bodyPr>
            <a:noAutofit/>
          </a:bodyPr>
          <a:lstStyle/>
          <a:p>
            <a:r>
              <a:rPr lang="en-US" sz="3600" dirty="0"/>
              <a:t>How to re-optimize ML algorithms for goal of causal </a:t>
            </a:r>
            <a:r>
              <a:rPr lang="en-US" sz="3600" dirty="0"/>
              <a:t>estimation and inference </a:t>
            </a:r>
            <a:r>
              <a:rPr lang="en-US" sz="3600" dirty="0"/>
              <a:t>rather than </a:t>
            </a:r>
            <a:r>
              <a:rPr lang="en-US" sz="3600" dirty="0" smtClean="0"/>
              <a:t>prediction</a:t>
            </a:r>
            <a:endParaRPr lang="en-US" sz="3600" dirty="0"/>
          </a:p>
          <a:p>
            <a:pPr lvl="1"/>
            <a:r>
              <a:rPr lang="en-US" sz="3200" dirty="0"/>
              <a:t>New criterion functions, modified regularization approaches, greater reliance on statistical </a:t>
            </a:r>
            <a:r>
              <a:rPr lang="en-US" sz="3200" dirty="0" smtClean="0"/>
              <a:t>theory</a:t>
            </a:r>
            <a:endParaRPr lang="en-US" sz="3200" dirty="0"/>
          </a:p>
          <a:p>
            <a:pPr lvl="1"/>
            <a:r>
              <a:rPr lang="en-US" sz="3200" dirty="0"/>
              <a:t>Recognize that focusing on goodness of fit for outcomes can be in conflict with good (unbiased, efficient) causal </a:t>
            </a:r>
            <a:r>
              <a:rPr lang="en-US" sz="3200" dirty="0" smtClean="0"/>
              <a:t>inference</a:t>
            </a:r>
            <a:endParaRPr lang="en-US" sz="3600" dirty="0" smtClean="0"/>
          </a:p>
          <a:p>
            <a:pPr lvl="1"/>
            <a:endParaRPr lang="en-US" sz="3600" dirty="0"/>
          </a:p>
          <a:p>
            <a:pPr marL="201168" lvl="1" indent="0">
              <a:buNone/>
            </a:pPr>
            <a:r>
              <a:rPr lang="en-US" sz="3600" dirty="0"/>
              <a:t>Closely </a:t>
            </a:r>
            <a:r>
              <a:rPr lang="en-US" sz="3600" dirty="0"/>
              <a:t>related to contextual bandit </a:t>
            </a:r>
            <a:r>
              <a:rPr lang="en-US" sz="3600" dirty="0" smtClean="0"/>
              <a:t>literature </a:t>
            </a:r>
            <a:r>
              <a:rPr lang="en-US" sz="3600" dirty="0"/>
              <a:t>in 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92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Treatment Effects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439750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Estimating the impact of a treatment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A/B Tests</a:t>
            </a:r>
          </a:p>
          <a:p>
            <a:pPr lvl="1"/>
            <a:r>
              <a:rPr lang="en-US" dirty="0" smtClean="0"/>
              <a:t>Observational study of the impact of a system change or marketing campaign</a:t>
            </a:r>
          </a:p>
          <a:p>
            <a:pPr lvl="1"/>
            <a:r>
              <a:rPr lang="en-US" dirty="0" smtClean="0"/>
              <a:t>Effect of a drug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Systematically identify subpopulations and estimate treatment effects, valid inference</a:t>
            </a:r>
          </a:p>
          <a:p>
            <a:pPr lvl="1"/>
            <a:r>
              <a:rPr lang="en-US" dirty="0" smtClean="0"/>
              <a:t>Understand mechanisms</a:t>
            </a:r>
          </a:p>
          <a:p>
            <a:pPr lvl="1"/>
            <a:r>
              <a:rPr lang="en-US" dirty="0" smtClean="0"/>
              <a:t>Gain insight for developing further improvements to the treatment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5855517" y="1845734"/>
                <a:ext cx="5503178" cy="493606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Optimal Policies</a:t>
                </a:r>
              </a:p>
              <a:p>
                <a:r>
                  <a:rPr lang="en-US" dirty="0"/>
                  <a:t>Customized to subpopulations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lvl="1"/>
                <a:r>
                  <a:rPr lang="en-US" dirty="0" smtClean="0"/>
                  <a:t>Ship </a:t>
                </a:r>
                <a:r>
                  <a:rPr lang="en-US" dirty="0"/>
                  <a:t>new algorithm only </a:t>
                </a:r>
                <a:r>
                  <a:rPr lang="en-US" dirty="0" smtClean="0"/>
                  <a:t>when set of </a:t>
                </a:r>
                <a:r>
                  <a:rPr lang="en-US" dirty="0"/>
                  <a:t>conditions are met</a:t>
                </a:r>
              </a:p>
              <a:p>
                <a:pPr lvl="1"/>
                <a:r>
                  <a:rPr lang="en-US" dirty="0"/>
                  <a:t>Treatment/triage guidelines for </a:t>
                </a:r>
                <a:r>
                  <a:rPr lang="en-US" dirty="0" smtClean="0"/>
                  <a:t>doctors, police, judges</a:t>
                </a:r>
                <a:endParaRPr lang="en-US" dirty="0"/>
              </a:p>
              <a:p>
                <a:pPr lvl="1"/>
                <a:r>
                  <a:rPr lang="en-US" dirty="0"/>
                  <a:t>Decision tree for </a:t>
                </a:r>
                <a:r>
                  <a:rPr lang="en-US" dirty="0" smtClean="0"/>
                  <a:t>salespeople</a:t>
                </a:r>
                <a:endParaRPr lang="en-US" dirty="0"/>
              </a:p>
              <a:p>
                <a:r>
                  <a:rPr lang="en-US" dirty="0" smtClean="0"/>
                  <a:t>Customized to each individual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Online assignment of users to different experiences, ads, or ranking algorithms according to which is most effective</a:t>
                </a:r>
              </a:p>
              <a:p>
                <a:pPr lvl="1"/>
                <a:r>
                  <a:rPr lang="en-US" dirty="0" smtClean="0"/>
                  <a:t>Computer-assisted medicine, judicial decisions, finance decisions, etc.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5855517" y="1845734"/>
                <a:ext cx="5503178" cy="4936066"/>
              </a:xfrm>
              <a:blipFill>
                <a:blip r:embed="rId2"/>
                <a:stretch>
                  <a:fillRect l="-1220" t="-1358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3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Causal </a:t>
            </a:r>
            <a:r>
              <a:rPr lang="en-US" sz="4400" dirty="0" smtClean="0"/>
              <a:t>Trees: CART for Causal Inference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Within </a:t>
                </a:r>
                <a:r>
                  <a:rPr lang="en-US" sz="2800" dirty="0" smtClean="0"/>
                  <a:t>a </a:t>
                </a:r>
                <a:r>
                  <a:rPr lang="en-US" sz="2800" dirty="0" smtClean="0"/>
                  <a:t>leaf, </a:t>
                </a:r>
                <a:r>
                  <a:rPr lang="en-US" sz="2800" dirty="0" smtClean="0"/>
                  <a:t>estimate treatment effect rather than a mean</a:t>
                </a:r>
              </a:p>
              <a:p>
                <a:pPr lvl="2"/>
                <a:r>
                  <a:rPr lang="en-US" sz="2800" dirty="0" smtClean="0"/>
                  <a:t>Difference in average outcomes for treated and control group</a:t>
                </a:r>
              </a:p>
              <a:p>
                <a:pPr lvl="2"/>
                <a:r>
                  <a:rPr lang="en-US" sz="2800" dirty="0" smtClean="0"/>
                  <a:t>Weight by </a:t>
                </a:r>
                <a:r>
                  <a:rPr lang="en-US" sz="2800" dirty="0" smtClean="0"/>
                  <a:t>inverse </a:t>
                </a:r>
                <a:r>
                  <a:rPr lang="en-US" sz="2800" dirty="0" smtClean="0"/>
                  <a:t>propensity score in observational </a:t>
                </a:r>
                <a:r>
                  <a:rPr lang="en-US" sz="2800" dirty="0" smtClean="0"/>
                  <a:t>studies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2800" dirty="0" smtClean="0"/>
                  <a:t>What is your goal? MSE of </a:t>
                </a:r>
                <a:r>
                  <a:rPr lang="en-US" sz="2800" i="1" dirty="0" smtClean="0"/>
                  <a:t>treatment effects: </a:t>
                </a:r>
                <a:endParaRPr lang="en-US" sz="2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800" i="1" dirty="0" smtClean="0"/>
              </a:p>
              <a:p>
                <a:r>
                  <a:rPr lang="en-US" sz="2800" dirty="0" smtClean="0"/>
                  <a:t>Problem: this is infeasible (true treatment effect unobserved)</a:t>
                </a:r>
              </a:p>
              <a:p>
                <a:pPr lvl="1"/>
                <a:r>
                  <a:rPr lang="en-US" sz="2800" dirty="0" smtClean="0"/>
                  <a:t>We show we can estimate the </a:t>
                </a:r>
                <a:r>
                  <a:rPr lang="en-US" sz="2800" dirty="0" smtClean="0"/>
                  <a:t>criteria</a:t>
                </a:r>
              </a:p>
              <a:p>
                <a:r>
                  <a:rPr lang="en-US" sz="3000" dirty="0" smtClean="0"/>
                  <a:t>R software: github.com/</a:t>
                </a:r>
                <a:r>
                  <a:rPr lang="en-US" sz="3000" dirty="0" err="1" smtClean="0"/>
                  <a:t>susanathey</a:t>
                </a:r>
                <a:r>
                  <a:rPr lang="en-US" sz="3000" dirty="0" smtClean="0"/>
                  <a:t>/</a:t>
                </a:r>
                <a:r>
                  <a:rPr lang="en-US" sz="3000" dirty="0" err="1" smtClean="0"/>
                  <a:t>causalTree</a:t>
                </a:r>
                <a:endParaRPr lang="en-US" sz="3000" dirty="0"/>
              </a:p>
              <a:p>
                <a:endParaRPr lang="en-US" sz="2800" dirty="0" smtClean="0"/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121" t="-2727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0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468" y="278235"/>
            <a:ext cx="8229600" cy="144150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Honest Causal </a:t>
            </a:r>
            <a:r>
              <a:rPr lang="en-US" sz="4400" dirty="0"/>
              <a:t>Trees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167468" y="1954635"/>
                <a:ext cx="9528495" cy="469224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We </a:t>
                </a:r>
                <a:r>
                  <a:rPr lang="en-US" sz="2800" dirty="0" smtClean="0"/>
                  <a:t>also modify </a:t>
                </a:r>
                <a:r>
                  <a:rPr lang="en-US" sz="2800" dirty="0" smtClean="0"/>
                  <a:t>CART </a:t>
                </a:r>
                <a:r>
                  <a:rPr lang="en-US" sz="2800" dirty="0" smtClean="0"/>
                  <a:t>to be “honest.” We decouple model selection from model estimation.</a:t>
                </a:r>
              </a:p>
              <a:p>
                <a:pPr lvl="1"/>
                <a:r>
                  <a:rPr lang="en-US" sz="2400" dirty="0" smtClean="0"/>
                  <a:t>Split sample, one sample to build tree, second to estimate effects.</a:t>
                </a:r>
              </a:p>
              <a:p>
                <a:pPr lvl="1"/>
                <a:r>
                  <a:rPr lang="en-US" sz="2400" dirty="0" smtClean="0"/>
                  <a:t>This changes </a:t>
                </a:r>
                <a:r>
                  <a:rPr lang="en-US" sz="2400" dirty="0" smtClean="0"/>
                  <a:t>criteria:  </a:t>
                </a:r>
                <a:endParaRPr lang="en-US" sz="2400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Tradeoff: </a:t>
                </a:r>
              </a:p>
              <a:p>
                <a:pPr lvl="2"/>
                <a:r>
                  <a:rPr lang="en-US" sz="2000" dirty="0" smtClean="0"/>
                  <a:t>COST: sample splitting means build shallower tree, less personalized predictions, and lower MSE of treatment effects.  </a:t>
                </a:r>
              </a:p>
              <a:p>
                <a:pPr lvl="2"/>
                <a:r>
                  <a:rPr lang="en-US" sz="2000" dirty="0" smtClean="0"/>
                  <a:t>BENEFIT: Valid confidence intervals with coverage rates that do not deteriorate as data generating process gets more complex or more covariates are added.</a:t>
                </a:r>
              </a:p>
              <a:p>
                <a:endParaRPr lang="en-US" sz="2800" dirty="0" smtClean="0"/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167468" y="1954635"/>
                <a:ext cx="9528495" cy="4692241"/>
              </a:xfrm>
              <a:blipFill>
                <a:blip r:embed="rId3"/>
                <a:stretch>
                  <a:fillRect l="-1344" t="-2341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2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Honest Causal Trees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Honest estimation changes expected criterion</a:t>
            </a:r>
          </a:p>
          <a:p>
            <a:pPr lvl="1"/>
            <a:r>
              <a:rPr lang="en-US" sz="2400" dirty="0" smtClean="0"/>
              <a:t>Criterion anticipates that we will re-estimate effects in the leaves.  </a:t>
            </a:r>
          </a:p>
          <a:p>
            <a:pPr lvl="2"/>
            <a:r>
              <a:rPr lang="en-US" sz="1800" dirty="0" smtClean="0"/>
              <a:t>The bias due to “dishonest” selection of tree structure will be eliminated.  </a:t>
            </a:r>
          </a:p>
          <a:p>
            <a:pPr lvl="2"/>
            <a:r>
              <a:rPr lang="en-US" sz="1800" dirty="0" smtClean="0"/>
              <a:t>Eliminating the bias was the main purpose of cross-validation in standard method.</a:t>
            </a:r>
          </a:p>
          <a:p>
            <a:pPr lvl="1"/>
            <a:r>
              <a:rPr lang="en-US" sz="2400" dirty="0" smtClean="0"/>
              <a:t>We face uncertainty in what honest sample will estimate </a:t>
            </a:r>
          </a:p>
          <a:p>
            <a:pPr lvl="2"/>
            <a:r>
              <a:rPr lang="en-US" sz="1800" dirty="0" smtClean="0"/>
              <a:t>Small leaves will create noise.</a:t>
            </a:r>
          </a:p>
          <a:p>
            <a:pPr lvl="2"/>
            <a:r>
              <a:rPr lang="en-US" sz="1800" dirty="0" smtClean="0"/>
              <a:t>Splitting on variables that don’t affect treatment effect can reduce variance 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Criterion for splitting and cross-validation changes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iven set of leaves, MSE on test set taking into account re-estimation.</a:t>
            </a:r>
          </a:p>
          <a:p>
            <a:pPr lvl="1"/>
            <a:r>
              <a:rPr lang="en-US" sz="2400" dirty="0" smtClean="0"/>
              <a:t>Uncertainty over estimation set and test set at time of evaluation.</a:t>
            </a:r>
          </a:p>
        </p:txBody>
      </p:sp>
    </p:spTree>
    <p:extLst>
      <p:ext uri="{BB962C8B-B14F-4D97-AF65-F5344CB8AC3E}">
        <p14:creationId xmlns:p14="http://schemas.microsoft.com/office/powerpoint/2010/main" val="39369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outside CS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Imbens and Rubin Causal Inference book (2015): synthesis of literature prior to big data/ML</a:t>
            </a:r>
          </a:p>
          <a:p>
            <a:r>
              <a:rPr lang="en-US" dirty="0" smtClean="0"/>
              <a:t>Tutorial slides </a:t>
            </a:r>
            <a:r>
              <a:rPr lang="en-US" dirty="0"/>
              <a:t>from </a:t>
            </a:r>
            <a:r>
              <a:rPr lang="en-US" dirty="0" smtClean="0"/>
              <a:t>ICML 2016: </a:t>
            </a:r>
            <a:r>
              <a:rPr lang="en-US" dirty="0">
                <a:hlinkClick r:id="rId2"/>
              </a:rPr>
              <a:t>http://www.cs.nyu.edu/~</a:t>
            </a:r>
            <a:r>
              <a:rPr lang="en-US" dirty="0" smtClean="0">
                <a:hlinkClick r:id="rId2"/>
              </a:rPr>
              <a:t>shalit/slides.pdf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Note: </a:t>
            </a:r>
            <a:r>
              <a:rPr lang="en-US" dirty="0" err="1" smtClean="0"/>
              <a:t>Unconfoundedness</a:t>
            </a:r>
            <a:r>
              <a:rPr lang="en-US" dirty="0" smtClean="0"/>
              <a:t> is only one setting for analyzing causal inference in observational studies</a:t>
            </a:r>
          </a:p>
          <a:p>
            <a:r>
              <a:rPr lang="en-US" dirty="0" smtClean="0"/>
              <a:t>My articles on </a:t>
            </a:r>
            <a:r>
              <a:rPr lang="en-US" dirty="0" smtClean="0">
                <a:hlinkClick r:id="rId3"/>
              </a:rPr>
              <a:t>http://arxiv.org</a:t>
            </a:r>
            <a:r>
              <a:rPr lang="en-US" dirty="0" smtClean="0"/>
              <a:t>  </a:t>
            </a:r>
          </a:p>
          <a:p>
            <a:r>
              <a:rPr lang="en-US" dirty="0" smtClean="0"/>
              <a:t>Kleinberg, </a:t>
            </a:r>
            <a:r>
              <a:rPr lang="en-US" dirty="0"/>
              <a:t>Ludwig, Mullainathan, </a:t>
            </a:r>
            <a:r>
              <a:rPr lang="en-US" dirty="0" smtClean="0"/>
              <a:t>Obermeyer (2015): Prediction policy problems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86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Honest Causal Trees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Criterion </a:t>
            </a:r>
            <a:r>
              <a:rPr lang="en-US" sz="3200" dirty="0" smtClean="0"/>
              <a:t>for splitting and cross-validation changes</a:t>
            </a:r>
          </a:p>
          <a:p>
            <a:pPr lvl="1"/>
            <a:r>
              <a:rPr lang="en-US" sz="2800" dirty="0"/>
              <a:t>G</a:t>
            </a:r>
            <a:r>
              <a:rPr lang="en-US" sz="2800" dirty="0" smtClean="0"/>
              <a:t>iven set of leaves, MSE on test set taking into account re-estimation.</a:t>
            </a:r>
          </a:p>
          <a:p>
            <a:pPr lvl="1"/>
            <a:r>
              <a:rPr lang="en-US" sz="2800" dirty="0" smtClean="0"/>
              <a:t>Uncertainty over estimation set and test set at time of evaluation.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52" y="3857414"/>
            <a:ext cx="9772387" cy="17969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92411" y="3857414"/>
            <a:ext cx="4477255" cy="1394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uses fact that estimator on independent sample is unbiased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Attractive </a:t>
            </a:r>
            <a:r>
              <a:rPr lang="en-US" sz="2800" dirty="0" smtClean="0"/>
              <a:t>feature of trees:</a:t>
            </a:r>
          </a:p>
          <a:p>
            <a:pPr lvl="1"/>
            <a:r>
              <a:rPr lang="en-US" sz="2400" dirty="0" smtClean="0"/>
              <a:t>Can </a:t>
            </a:r>
            <a:r>
              <a:rPr lang="en-US" sz="2400" dirty="0" smtClean="0"/>
              <a:t>separate </a:t>
            </a:r>
            <a:r>
              <a:rPr lang="en-US" sz="2400" dirty="0" smtClean="0"/>
              <a:t>tree construction from treatment effect estimation</a:t>
            </a:r>
          </a:p>
          <a:p>
            <a:pPr lvl="1"/>
            <a:r>
              <a:rPr lang="en-US" sz="2400" dirty="0" smtClean="0"/>
              <a:t>Tree constructed on training sample is </a:t>
            </a:r>
            <a:r>
              <a:rPr lang="en-US" sz="2400" dirty="0" err="1" smtClean="0"/>
              <a:t>indep</a:t>
            </a:r>
            <a:r>
              <a:rPr lang="en-US" sz="2400" dirty="0" smtClean="0"/>
              <a:t>. of </a:t>
            </a:r>
            <a:r>
              <a:rPr lang="en-US" sz="2400" dirty="0" smtClean="0"/>
              <a:t>test </a:t>
            </a:r>
            <a:r>
              <a:rPr lang="en-US" sz="2400" dirty="0" smtClean="0"/>
              <a:t>sample</a:t>
            </a:r>
          </a:p>
          <a:p>
            <a:pPr lvl="1"/>
            <a:r>
              <a:rPr lang="en-US" sz="2400" dirty="0" smtClean="0"/>
              <a:t>Holding tree from training sample fixed, can use standard methods to conduct inference within each leaf of the tree on test sample</a:t>
            </a:r>
          </a:p>
          <a:p>
            <a:pPr lvl="2"/>
            <a:endParaRPr lang="en-US" sz="1800" i="1" dirty="0"/>
          </a:p>
          <a:p>
            <a:r>
              <a:rPr lang="en-US" sz="2800" dirty="0" smtClean="0"/>
              <a:t>We do not require ANY assumptions about sparsity of true data-generating process.  </a:t>
            </a:r>
            <a:endParaRPr lang="en-US" sz="2800" dirty="0" smtClean="0"/>
          </a:p>
          <a:p>
            <a:pPr lvl="1"/>
            <a:r>
              <a:rPr lang="en-US" sz="2600" dirty="0" smtClean="0"/>
              <a:t>Coverage </a:t>
            </a:r>
            <a:r>
              <a:rPr lang="en-US" sz="2600" dirty="0" smtClean="0"/>
              <a:t>does </a:t>
            </a:r>
            <a:r>
              <a:rPr lang="en-US" sz="2600" dirty="0" smtClean="0"/>
              <a:t>NOT </a:t>
            </a:r>
            <a:r>
              <a:rPr lang="en-US" sz="2600" dirty="0" smtClean="0"/>
              <a:t>deteriorate at all as you increase number of </a:t>
            </a:r>
            <a:r>
              <a:rPr lang="en-US" sz="2600" dirty="0" smtClean="0"/>
              <a:t>covariates</a:t>
            </a:r>
            <a:endParaRPr lang="en-US" sz="2600" dirty="0" smtClean="0"/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e </a:t>
            </a:r>
            <a:r>
              <a:rPr lang="en-US" sz="2400" dirty="0" smtClean="0"/>
              <a:t>do not attempt to make fully personalized estimates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110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Comparing Alternative Approaches to </a:t>
            </a:r>
            <a:r>
              <a:rPr lang="en-US" sz="4000" dirty="0" smtClean="0"/>
              <a:t>Honest </a:t>
            </a:r>
            <a:r>
              <a:rPr lang="en-US" sz="4000" dirty="0"/>
              <a:t>Causal Tree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24793" y="1845578"/>
            <a:ext cx="9062207" cy="47838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Non-honest </a:t>
            </a:r>
            <a:r>
              <a:rPr lang="en-US" sz="2800" dirty="0"/>
              <a:t>with double the sample</a:t>
            </a:r>
          </a:p>
          <a:p>
            <a:pPr lvl="1"/>
            <a:r>
              <a:rPr lang="en-US" sz="2400" dirty="0"/>
              <a:t>Does worse if true model is </a:t>
            </a:r>
            <a:r>
              <a:rPr lang="en-US" sz="2400" dirty="0"/>
              <a:t>sparse (also the case where bias is less severe)</a:t>
            </a:r>
            <a:endParaRPr lang="en-US" sz="2400" dirty="0"/>
          </a:p>
          <a:p>
            <a:pPr lvl="1"/>
            <a:r>
              <a:rPr lang="en-US" sz="2400" dirty="0"/>
              <a:t>Has similar or better MSE in many cases, but poor coverage of confidence </a:t>
            </a:r>
            <a:r>
              <a:rPr lang="en-US" sz="2400" dirty="0"/>
              <a:t>intervals</a:t>
            </a:r>
          </a:p>
          <a:p>
            <a:pPr lvl="2"/>
            <a:endParaRPr lang="en-US" sz="1800" dirty="0"/>
          </a:p>
          <a:p>
            <a:r>
              <a:rPr lang="en-US" sz="2800" dirty="0"/>
              <a:t>Splitting on statistical criteria of model fit</a:t>
            </a:r>
          </a:p>
          <a:p>
            <a:pPr lvl="1"/>
            <a:r>
              <a:rPr lang="en-US" sz="2400" dirty="0" smtClean="0"/>
              <a:t>Splitting </a:t>
            </a:r>
            <a:r>
              <a:rPr lang="en-US" sz="2400" dirty="0"/>
              <a:t>on T-statistic on treatment effect ignores variance reduction from reducing imbalance on covariates</a:t>
            </a:r>
          </a:p>
          <a:p>
            <a:pPr lvl="1"/>
            <a:r>
              <a:rPr lang="en-US" sz="2400" dirty="0"/>
              <a:t>Splitting on overall model fit prioritizes level heterogeneity above treatment effects</a:t>
            </a:r>
          </a:p>
        </p:txBody>
      </p:sp>
    </p:spTree>
    <p:extLst>
      <p:ext uri="{BB962C8B-B14F-4D97-AF65-F5344CB8AC3E}">
        <p14:creationId xmlns:p14="http://schemas.microsoft.com/office/powerpoint/2010/main" val="29633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Experiment Tree: Effect of Demoting Top Link</a:t>
            </a:r>
            <a:r>
              <a:rPr lang="en-US" dirty="0"/>
              <a:t> </a:t>
            </a:r>
            <a:r>
              <a:rPr lang="en-US" dirty="0" smtClean="0"/>
              <a:t>(Test Sample Effects)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523" y="1447800"/>
            <a:ext cx="8465747" cy="5315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1700" y="1911992"/>
            <a:ext cx="190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Some data excluded with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prob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p(x): proportions do not match population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Highly navigational queries excluded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685800"/>
            <a:ext cx="8503550" cy="54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2517" y="1780025"/>
            <a:ext cx="2514600" cy="3364684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Use </a:t>
            </a:r>
            <a:r>
              <a:rPr lang="en-US" sz="2400" dirty="0" smtClean="0"/>
              <a:t>Estimation </a:t>
            </a:r>
            <a:r>
              <a:rPr lang="en-US" sz="2400" dirty="0"/>
              <a:t>Sample for Segment Means &amp; </a:t>
            </a:r>
            <a:r>
              <a:rPr lang="en-US" sz="2400" dirty="0" err="1"/>
              <a:t>Std</a:t>
            </a:r>
            <a:r>
              <a:rPr lang="en-US" sz="2400" dirty="0"/>
              <a:t> Errors to Avoid Bias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Variance of estimated treatment effects in training sample 2.5 times that in test sample (adaptive estimates biased)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27736"/>
              </p:ext>
            </p:extLst>
          </p:nvPr>
        </p:nvGraphicFramePr>
        <p:xfrm>
          <a:off x="4662182" y="146108"/>
          <a:ext cx="5791198" cy="6162734"/>
        </p:xfrm>
        <a:graphic>
          <a:graphicData uri="http://schemas.openxmlformats.org/drawingml/2006/table">
            <a:tbl>
              <a:tblPr/>
              <a:tblGrid>
                <a:gridCol w="94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577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Honest Estimates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Adaptive Estimates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 Effect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Error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 Effect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Error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0.202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0.202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-0.215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0.021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-0.247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-0.148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-0.230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-0.268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-0.058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-0.032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-0.087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0.031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0.029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-0.151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0.119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-0.169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0.119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-0.168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0.127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-0.009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-0.135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-0.114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-0.159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-0.014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-0.081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-0.169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-0.200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-0.207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-0.279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0.070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-0.139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-0.159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-0.131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0.078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-0.128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0.078</a:t>
                      </a:r>
                    </a:p>
                  </a:txBody>
                  <a:tcPr marL="6271" marR="6271" marT="6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5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89659" y="1333850"/>
            <a:ext cx="2852257" cy="847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9467"/>
          </a:xfrm>
        </p:spPr>
        <p:txBody>
          <a:bodyPr>
            <a:normAutofit/>
          </a:bodyPr>
          <a:lstStyle/>
          <a:p>
            <a:r>
              <a:rPr lang="en-US" dirty="0" smtClean="0"/>
              <a:t>From Trees to Random </a:t>
            </a:r>
            <a:r>
              <a:rPr lang="en-US" dirty="0" smtClean="0"/>
              <a:t>Forests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474366"/>
            <a:ext cx="8308890" cy="47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65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Forests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lvl="1"/>
                <a:r>
                  <a:rPr lang="en-US" sz="2800" b="1" dirty="0" smtClean="0"/>
                  <a:t>Subsampling</a:t>
                </a:r>
                <a:r>
                  <a:rPr lang="en-US" sz="2800" dirty="0" smtClean="0"/>
                  <a:t> </a:t>
                </a:r>
                <a:r>
                  <a:rPr lang="en-US" sz="2800" dirty="0" smtClean="0"/>
                  <a:t>to create alternative trees</a:t>
                </a:r>
              </a:p>
              <a:p>
                <a:pPr lvl="2"/>
                <a:r>
                  <a:rPr lang="en-US" sz="2400" dirty="0" smtClean="0"/>
                  <a:t>+Lower bound on probability each feature sampled</a:t>
                </a:r>
              </a:p>
              <a:p>
                <a:pPr lvl="1"/>
                <a:r>
                  <a:rPr lang="en-US" sz="2800" b="1" dirty="0" smtClean="0"/>
                  <a:t>Causal tree</a:t>
                </a:r>
                <a:r>
                  <a:rPr lang="en-US" sz="2800" dirty="0" smtClean="0"/>
                  <a:t>: splitting based on treatment effects, estimate treatment effects in leaves</a:t>
                </a:r>
              </a:p>
              <a:p>
                <a:pPr lvl="1"/>
                <a:r>
                  <a:rPr lang="en-US" sz="2800" b="1" dirty="0" smtClean="0"/>
                  <a:t>Honest: </a:t>
                </a:r>
                <a:r>
                  <a:rPr lang="en-US" sz="2800" dirty="0" smtClean="0"/>
                  <a:t>two subsamples, one for tree construction, one for estimating treatment effects at leaves</a:t>
                </a:r>
              </a:p>
              <a:p>
                <a:pPr lvl="2"/>
                <a:r>
                  <a:rPr lang="en-US" sz="2400" dirty="0"/>
                  <a:t>F</a:t>
                </a:r>
                <a:r>
                  <a:rPr lang="en-US" sz="2400" dirty="0" smtClean="0"/>
                  <a:t>or </a:t>
                </a:r>
                <a:r>
                  <a:rPr lang="en-US" sz="2400" dirty="0" smtClean="0"/>
                  <a:t>observational data: </a:t>
                </a:r>
                <a:r>
                  <a:rPr lang="en-US" sz="2400" dirty="0" smtClean="0"/>
                  <a:t>one subsample; construct </a:t>
                </a:r>
                <a:r>
                  <a:rPr lang="en-US" sz="2400" dirty="0" smtClean="0"/>
                  <a:t>tree based on propensity for assignment to treatment (outcome is W</a:t>
                </a:r>
                <a:r>
                  <a:rPr lang="en-US" sz="2400" dirty="0" smtClean="0"/>
                  <a:t>)</a:t>
                </a:r>
                <a:endParaRPr lang="en-US" sz="2000" dirty="0"/>
              </a:p>
              <a:p>
                <a:pPr lvl="1"/>
                <a:r>
                  <a:rPr lang="en-US" sz="2800" dirty="0" smtClean="0"/>
                  <a:t>Output: predictions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82" t="-2727" r="-2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423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2" b="6089"/>
          <a:stretch/>
        </p:blipFill>
        <p:spPr>
          <a:xfrm>
            <a:off x="1677100" y="204831"/>
            <a:ext cx="84479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49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6200"/>
            <a:ext cx="8409376" cy="6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Inference in Social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5516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was the impact of the policy?  </a:t>
            </a:r>
          </a:p>
          <a:p>
            <a:pPr lvl="1"/>
            <a:r>
              <a:rPr lang="en-US" sz="2400" dirty="0" smtClean="0"/>
              <a:t>Minimum wage, training program, class size change, etc.</a:t>
            </a:r>
          </a:p>
          <a:p>
            <a:r>
              <a:rPr lang="en-US" sz="2800" dirty="0" smtClean="0"/>
              <a:t>Did the advertising campaign work?  What was the ROI?</a:t>
            </a:r>
          </a:p>
          <a:p>
            <a:r>
              <a:rPr lang="en-US" sz="2800" dirty="0" smtClean="0"/>
              <a:t>Do get-out-the vote campaigns work?</a:t>
            </a:r>
          </a:p>
          <a:p>
            <a:r>
              <a:rPr lang="en-US" sz="2800" dirty="0" smtClean="0"/>
              <a:t>What would happen to prices, consumption, consumer welfare, and firm profits if two firms merge?</a:t>
            </a:r>
          </a:p>
          <a:p>
            <a:r>
              <a:rPr lang="en-US" sz="2800" dirty="0" smtClean="0"/>
              <a:t>What would happen to platform revenue, advertiser profits and consumer welfare if we switch from a generalized second price auction to a </a:t>
            </a:r>
            <a:r>
              <a:rPr lang="en-US" sz="2800" dirty="0" err="1" smtClean="0"/>
              <a:t>Vickrey</a:t>
            </a:r>
            <a:r>
              <a:rPr lang="en-US" sz="2800" dirty="0" smtClean="0"/>
              <a:t> auction?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283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030" b="11122"/>
          <a:stretch/>
        </p:blipFill>
        <p:spPr>
          <a:xfrm>
            <a:off x="1230174" y="251670"/>
            <a:ext cx="8958611" cy="57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25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187" b="1983"/>
          <a:stretch/>
        </p:blipFill>
        <p:spPr>
          <a:xfrm>
            <a:off x="1853969" y="666859"/>
            <a:ext cx="796954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5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193" y="229299"/>
            <a:ext cx="7582846" cy="59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836" b="2569"/>
          <a:stretch/>
        </p:blipFill>
        <p:spPr>
          <a:xfrm>
            <a:off x="1787553" y="1400961"/>
            <a:ext cx="8257454" cy="49447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Social Survey: </a:t>
            </a:r>
            <a:br>
              <a:rPr lang="en-US" dirty="0" smtClean="0"/>
            </a:br>
            <a:r>
              <a:rPr lang="en-US" dirty="0" smtClean="0"/>
              <a:t>Strong Heterogeneity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1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ATE under </a:t>
            </a:r>
            <a:r>
              <a:rPr lang="en-US" dirty="0" err="1" smtClean="0"/>
              <a:t>Unconfoundedness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Solving correlation v. causality by controlling for confounders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03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399"/>
            <a:ext cx="8229600" cy="1332451"/>
          </a:xfrm>
        </p:spPr>
        <p:txBody>
          <a:bodyPr>
            <a:noAutofit/>
          </a:bodyPr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44189" y="1887524"/>
            <a:ext cx="8458200" cy="4498036"/>
          </a:xfrm>
        </p:spPr>
        <p:txBody>
          <a:bodyPr>
            <a:noAutofit/>
          </a:bodyPr>
          <a:lstStyle/>
          <a:p>
            <a:r>
              <a:rPr lang="en-US" sz="3000" dirty="0" smtClean="0"/>
              <a:t>Only observational data is available</a:t>
            </a:r>
          </a:p>
          <a:p>
            <a:r>
              <a:rPr lang="en-US" sz="3000" dirty="0" smtClean="0"/>
              <a:t>Analyst has access to data that is sufficient for the part of the information used to assign units to treatments that is related to potential outcomes</a:t>
            </a:r>
          </a:p>
          <a:p>
            <a:r>
              <a:rPr lang="en-US" sz="3000" dirty="0" smtClean="0"/>
              <a:t>Analyst doesn’t know exact assignment rule and there was some randomness in assignment</a:t>
            </a:r>
          </a:p>
          <a:p>
            <a:r>
              <a:rPr lang="en-US" sz="3000" dirty="0" smtClean="0"/>
              <a:t>Conditional on observables, we have random assignment</a:t>
            </a:r>
          </a:p>
          <a:p>
            <a:r>
              <a:rPr lang="en-US" sz="3000" dirty="0" smtClean="0"/>
              <a:t>Lots of small randomized experiments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57881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399"/>
            <a:ext cx="8229600" cy="1332451"/>
          </a:xfrm>
        </p:spPr>
        <p:txBody>
          <a:bodyPr>
            <a:noAutofit/>
          </a:bodyPr>
          <a:lstStyle/>
          <a:p>
            <a:r>
              <a:rPr lang="en-US" dirty="0" smtClean="0"/>
              <a:t>Example: Effect of an Online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44189" y="1887524"/>
            <a:ext cx="8458200" cy="4498036"/>
          </a:xfrm>
        </p:spPr>
        <p:txBody>
          <a:bodyPr>
            <a:noAutofit/>
          </a:bodyPr>
          <a:lstStyle/>
          <a:p>
            <a:r>
              <a:rPr lang="en-US" sz="3000" dirty="0" smtClean="0"/>
              <a:t>Ads are targeted using cookies</a:t>
            </a:r>
          </a:p>
          <a:p>
            <a:r>
              <a:rPr lang="en-US" sz="3000" dirty="0" smtClean="0"/>
              <a:t>User sees car ads because advertiser knows that user visited car review websites</a:t>
            </a:r>
          </a:p>
          <a:p>
            <a:r>
              <a:rPr lang="en-US" sz="3000" dirty="0" smtClean="0"/>
              <a:t>Cannot simply relate purchases for users who saw an ad and those who did not:</a:t>
            </a:r>
          </a:p>
          <a:p>
            <a:pPr lvl="1"/>
            <a:r>
              <a:rPr lang="en-US" sz="2800" dirty="0"/>
              <a:t>I</a:t>
            </a:r>
            <a:r>
              <a:rPr lang="en-US" sz="2800" dirty="0" smtClean="0"/>
              <a:t>nterest in cars is unobserved confounder</a:t>
            </a:r>
          </a:p>
          <a:p>
            <a:r>
              <a:rPr lang="en-US" sz="3000" dirty="0" smtClean="0"/>
              <a:t>Analyst can see the history of websites visited by user</a:t>
            </a:r>
          </a:p>
          <a:p>
            <a:pPr lvl="1"/>
            <a:r>
              <a:rPr lang="en-US" sz="2800" dirty="0" smtClean="0"/>
              <a:t>This is the main source of information for advertiser about user interests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6088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399"/>
            <a:ext cx="8229600" cy="1332451"/>
          </a:xfrm>
        </p:spPr>
        <p:txBody>
          <a:bodyPr>
            <a:noAutofit/>
          </a:bodyPr>
          <a:lstStyle/>
          <a:p>
            <a:r>
              <a:rPr lang="en-US" dirty="0" smtClean="0"/>
              <a:t>Setup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44189" y="1887524"/>
                <a:ext cx="8458200" cy="4498036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 smtClean="0"/>
                  <a:t>Assume </a:t>
                </a:r>
                <a:r>
                  <a:rPr lang="en-US" sz="3000" dirty="0" err="1" smtClean="0"/>
                  <a:t>unconfoundedness</a:t>
                </a:r>
                <a:r>
                  <a:rPr lang="en-US" sz="3000" dirty="0" smtClean="0"/>
                  <a:t>/</a:t>
                </a:r>
                <a:r>
                  <a:rPr lang="en-US" sz="3000" dirty="0" err="1" smtClean="0"/>
                  <a:t>ignorability</a:t>
                </a:r>
                <a:r>
                  <a:rPr lang="en-US" sz="3000" dirty="0" smtClean="0"/>
                  <a:t>:</a:t>
                </a:r>
                <a:endParaRPr lang="en-US" sz="3000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r>
                  <a:rPr lang="en-US" sz="3000" dirty="0" smtClean="0"/>
                  <a:t>Assume overlap of the propensity score: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000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∈(0,1)</m:t>
                      </m:r>
                    </m:oMath>
                  </m:oMathPara>
                </a14:m>
                <a:endParaRPr lang="en-US" sz="3000" dirty="0" smtClean="0"/>
              </a:p>
              <a:p>
                <a:r>
                  <a:rPr lang="en-US" sz="3000" dirty="0" smtClean="0"/>
                  <a:t>Then </a:t>
                </a:r>
                <a:r>
                  <a:rPr lang="en-US" sz="3000" dirty="0"/>
                  <a:t>Rubin </a:t>
                </a:r>
                <a:r>
                  <a:rPr lang="en-US" sz="3000" dirty="0" smtClean="0"/>
                  <a:t>shows:</a:t>
                </a:r>
              </a:p>
              <a:p>
                <a:pPr lvl="1"/>
                <a:r>
                  <a:rPr lang="en-US" sz="2800" dirty="0" smtClean="0"/>
                  <a:t>Sufficient to control for propensity score: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If control </a:t>
                </a:r>
                <a:r>
                  <a:rPr lang="en-US" sz="2800" dirty="0"/>
                  <a:t>for X well, can estimate </a:t>
                </a:r>
                <a:r>
                  <a:rPr lang="en-US" sz="2800" dirty="0" smtClean="0"/>
                  <a:t>ATE </a:t>
                </a:r>
                <a:endParaRPr lang="en-US" sz="2800" dirty="0"/>
              </a:p>
              <a:p>
                <a:pPr marL="27432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44189" y="1887524"/>
                <a:ext cx="8458200" cy="4498036"/>
              </a:xfrm>
              <a:blipFill>
                <a:blip r:embed="rId2"/>
                <a:stretch>
                  <a:fillRect l="-1586" t="-2710" b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379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for Most Popular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55696" cy="402336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Control group and treatment group are different in terms of observables</a:t>
            </a:r>
          </a:p>
          <a:p>
            <a:r>
              <a:rPr lang="en-US" sz="2400" dirty="0" smtClean="0"/>
              <a:t>Need to predict </a:t>
            </a:r>
            <a:r>
              <a:rPr lang="en-US" sz="2400" dirty="0" err="1" smtClean="0"/>
              <a:t>cf</a:t>
            </a:r>
            <a:r>
              <a:rPr lang="en-US" sz="2400" dirty="0" smtClean="0"/>
              <a:t> outcomes for treatment group if they had not been treated</a:t>
            </a:r>
          </a:p>
          <a:p>
            <a:r>
              <a:rPr lang="en-US" sz="2400" b="1" dirty="0" smtClean="0"/>
              <a:t>Weighting/Matching</a:t>
            </a:r>
            <a:r>
              <a:rPr lang="en-US" sz="2400" dirty="0" smtClean="0"/>
              <a:t>: Since assignment is random conditional on X, solve problem by reweighting control group to look like treatment group in terms of distribution of X</a:t>
            </a:r>
          </a:p>
          <a:p>
            <a:pPr lvl="1"/>
            <a:r>
              <a:rPr lang="en-US" sz="2400" dirty="0" smtClean="0"/>
              <a:t>P.S. weighting/matching: need to estimate p.s., cannot perfectly balance in high dimensions</a:t>
            </a:r>
          </a:p>
          <a:p>
            <a:r>
              <a:rPr lang="en-US" sz="2400" b="1" dirty="0" smtClean="0"/>
              <a:t>Outcome models</a:t>
            </a:r>
            <a:r>
              <a:rPr lang="en-US" sz="2400" dirty="0" smtClean="0"/>
              <a:t>: Build a model of Y|X=x for the control group, and use the model to predict outcomes for x’s in treatment group</a:t>
            </a:r>
          </a:p>
          <a:p>
            <a:pPr lvl="1"/>
            <a:r>
              <a:rPr lang="en-US" sz="2400" dirty="0" smtClean="0"/>
              <a:t>If your model is wrong, you will predict incorrectly</a:t>
            </a:r>
          </a:p>
          <a:p>
            <a:r>
              <a:rPr lang="en-US" sz="2400" b="1" dirty="0" smtClean="0"/>
              <a:t>Doubly robust</a:t>
            </a:r>
            <a:r>
              <a:rPr lang="en-US" sz="2400" dirty="0" smtClean="0"/>
              <a:t>: methods that work if either p.s. model OR model Y|X=x is correct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0617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Supervised ML to Estimate ATE Under </a:t>
            </a:r>
            <a:r>
              <a:rPr lang="en-US" dirty="0" err="1" smtClean="0"/>
              <a:t>Unconfoundedness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487954"/>
          </a:xfrm>
        </p:spPr>
        <p:txBody>
          <a:bodyPr>
            <a:noAutofit/>
          </a:bodyPr>
          <a:lstStyle/>
          <a:p>
            <a:r>
              <a:rPr lang="en-US" sz="2800" dirty="0" smtClean="0"/>
              <a:t>Method I: </a:t>
            </a:r>
            <a:r>
              <a:rPr lang="en-US" sz="2800" dirty="0"/>
              <a:t>P</a:t>
            </a:r>
            <a:r>
              <a:rPr lang="en-US" sz="2800" dirty="0" smtClean="0"/>
              <a:t>ropensity </a:t>
            </a:r>
            <a:r>
              <a:rPr lang="en-US" sz="2800" dirty="0"/>
              <a:t>score </a:t>
            </a:r>
            <a:r>
              <a:rPr lang="en-US" sz="2800" dirty="0" smtClean="0"/>
              <a:t>weighting or KNN on p.s.</a:t>
            </a:r>
            <a:endParaRPr lang="en-US" sz="2800" dirty="0"/>
          </a:p>
          <a:p>
            <a:pPr lvl="1"/>
            <a:r>
              <a:rPr lang="en-US" sz="2800" dirty="0" smtClean="0"/>
              <a:t>LASSO </a:t>
            </a:r>
            <a:r>
              <a:rPr lang="en-US" sz="2800" dirty="0"/>
              <a:t>to estimate </a:t>
            </a:r>
            <a:r>
              <a:rPr lang="en-US" sz="2800" dirty="0" smtClean="0"/>
              <a:t>p.s.; </a:t>
            </a:r>
            <a:r>
              <a:rPr lang="en-US" sz="2800" dirty="0"/>
              <a:t>e.g. </a:t>
            </a:r>
            <a:r>
              <a:rPr lang="en-US" sz="2800" dirty="0"/>
              <a:t>Hill, Weiss, </a:t>
            </a:r>
            <a:r>
              <a:rPr lang="en-US" sz="2800" dirty="0" err="1"/>
              <a:t>Zhai</a:t>
            </a:r>
            <a:r>
              <a:rPr lang="en-US" sz="2800" dirty="0"/>
              <a:t> (2011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Method </a:t>
            </a:r>
            <a:r>
              <a:rPr lang="en-US" sz="2800" dirty="0" smtClean="0"/>
              <a:t>II: </a:t>
            </a:r>
            <a:r>
              <a:rPr lang="en-US" sz="2800" dirty="0"/>
              <a:t>use matching (KNN</a:t>
            </a:r>
            <a:r>
              <a:rPr lang="en-US" sz="2800" dirty="0" smtClean="0"/>
              <a:t>) or related methods </a:t>
            </a:r>
            <a:r>
              <a:rPr lang="en-US" sz="2800" dirty="0"/>
              <a:t>to make </a:t>
            </a:r>
            <a:r>
              <a:rPr lang="en-US" sz="2800" dirty="0" err="1" smtClean="0"/>
              <a:t>cf</a:t>
            </a:r>
            <a:r>
              <a:rPr lang="en-US" sz="2800" dirty="0" smtClean="0"/>
              <a:t> </a:t>
            </a:r>
            <a:r>
              <a:rPr lang="en-US" sz="2800" dirty="0"/>
              <a:t>predictions for each unit</a:t>
            </a:r>
          </a:p>
          <a:p>
            <a:pPr lvl="1"/>
            <a:r>
              <a:rPr lang="en-US" sz="2800" dirty="0"/>
              <a:t>Wager and Athey (2015)</a:t>
            </a:r>
          </a:p>
          <a:p>
            <a:pPr lvl="1"/>
            <a:r>
              <a:rPr lang="en-US" sz="2800" dirty="0"/>
              <a:t>Use random </a:t>
            </a:r>
            <a:r>
              <a:rPr lang="en-US" sz="2800" dirty="0" smtClean="0"/>
              <a:t>forest</a:t>
            </a:r>
          </a:p>
          <a:p>
            <a:pPr lvl="1"/>
            <a:r>
              <a:rPr lang="en-US" sz="2800" dirty="0" smtClean="0"/>
              <a:t>Trees group units </a:t>
            </a:r>
            <a:r>
              <a:rPr lang="en-US" sz="2800" dirty="0"/>
              <a:t>with similar propensity to receive treatment; estimate </a:t>
            </a:r>
            <a:r>
              <a:rPr lang="en-US" sz="2800" dirty="0" smtClean="0"/>
              <a:t>CATE </a:t>
            </a:r>
            <a:r>
              <a:rPr lang="en-US" sz="2800" dirty="0"/>
              <a:t>in the leaves</a:t>
            </a:r>
          </a:p>
          <a:p>
            <a:pPr lvl="1"/>
            <a:r>
              <a:rPr lang="en-US" sz="2800" dirty="0"/>
              <a:t>Can look at </a:t>
            </a:r>
            <a:r>
              <a:rPr lang="en-US" sz="2800" dirty="0" smtClean="0"/>
              <a:t>CATE </a:t>
            </a:r>
            <a:r>
              <a:rPr lang="en-US" sz="2800" dirty="0"/>
              <a:t>or average the results to </a:t>
            </a:r>
            <a:r>
              <a:rPr lang="en-US" sz="2800" dirty="0" smtClean="0"/>
              <a:t>get ATE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219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vs. Causality in 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013928"/>
              </p:ext>
            </p:extLst>
          </p:nvPr>
        </p:nvGraphicFramePr>
        <p:xfrm>
          <a:off x="1939255" y="17373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53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Supervised ML to Estimate ATE Under </a:t>
            </a:r>
            <a:r>
              <a:rPr lang="en-US" dirty="0" err="1" smtClean="0"/>
              <a:t>Unconfoundedness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737360"/>
            <a:ext cx="4937760" cy="4487954"/>
          </a:xfrm>
        </p:spPr>
        <p:txBody>
          <a:bodyPr>
            <a:noAutofit/>
          </a:bodyPr>
          <a:lstStyle/>
          <a:p>
            <a:r>
              <a:rPr lang="en-US" sz="2800" dirty="0"/>
              <a:t>Method </a:t>
            </a:r>
            <a:r>
              <a:rPr lang="en-US" sz="2800" dirty="0" smtClean="0"/>
              <a:t>III: Regression </a:t>
            </a:r>
            <a:r>
              <a:rPr lang="en-US" sz="2800" dirty="0"/>
              <a:t>adjustment</a:t>
            </a:r>
          </a:p>
          <a:p>
            <a:pPr lvl="1"/>
            <a:r>
              <a:rPr lang="en-US" sz="2800" dirty="0" err="1"/>
              <a:t>Belloni</a:t>
            </a:r>
            <a:r>
              <a:rPr lang="en-US" sz="2800" dirty="0"/>
              <a:t>, </a:t>
            </a:r>
            <a:r>
              <a:rPr lang="en-US" sz="2800" dirty="0" err="1"/>
              <a:t>Chernozukov</a:t>
            </a:r>
            <a:r>
              <a:rPr lang="en-US" sz="2800" dirty="0"/>
              <a:t>, Hansen (2014): </a:t>
            </a:r>
            <a:endParaRPr lang="en-US" sz="2800" dirty="0" smtClean="0"/>
          </a:p>
          <a:p>
            <a:pPr lvl="2"/>
            <a:r>
              <a:rPr lang="en-US" sz="2800" dirty="0" smtClean="0"/>
              <a:t>LASSO </a:t>
            </a:r>
            <a:r>
              <a:rPr lang="en-US" sz="2800" dirty="0"/>
              <a:t>of W~X; Y~X</a:t>
            </a:r>
          </a:p>
          <a:p>
            <a:pPr lvl="1"/>
            <a:r>
              <a:rPr lang="en-US" sz="2800" dirty="0"/>
              <a:t>Regress Y~W, union selected X</a:t>
            </a:r>
          </a:p>
          <a:p>
            <a:pPr lvl="1"/>
            <a:r>
              <a:rPr lang="en-US" sz="2800" dirty="0"/>
              <a:t>Sacrifice predictive power (for Y) for causal effect of W on </a:t>
            </a:r>
            <a:r>
              <a:rPr lang="en-US" sz="2800" dirty="0" smtClean="0"/>
              <a:t>Y</a:t>
            </a:r>
            <a:endParaRPr lang="en-US" sz="2800" dirty="0"/>
          </a:p>
          <a:p>
            <a:pPr lvl="1"/>
            <a:r>
              <a:rPr lang="en-US" sz="2800" dirty="0" smtClean="0"/>
              <a:t>Pure LASSO Y~X,W does not select all X’s that are confounders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737361"/>
            <a:ext cx="4937760" cy="4023360"/>
          </a:xfrm>
        </p:spPr>
        <p:txBody>
          <a:bodyPr>
            <a:noAutofit/>
          </a:bodyPr>
          <a:lstStyle/>
          <a:p>
            <a:r>
              <a:rPr lang="en-US" sz="2800" dirty="0"/>
              <a:t>Method IV: Residual Balancing</a:t>
            </a:r>
          </a:p>
          <a:p>
            <a:pPr lvl="1"/>
            <a:r>
              <a:rPr lang="en-US" sz="2800" dirty="0" smtClean="0"/>
              <a:t>Athey, Imbens and Wager (2016)</a:t>
            </a:r>
          </a:p>
          <a:p>
            <a:pPr lvl="1"/>
            <a:r>
              <a:rPr lang="en-US" sz="2800" dirty="0" smtClean="0"/>
              <a:t>Avoids assuming a sparse model of W~X, thus allowing applications with complex assignment </a:t>
            </a:r>
          </a:p>
          <a:p>
            <a:pPr lvl="1"/>
            <a:r>
              <a:rPr lang="en-US" sz="2800" dirty="0" smtClean="0"/>
              <a:t>LASSO Y~X</a:t>
            </a:r>
          </a:p>
          <a:p>
            <a:pPr lvl="1"/>
            <a:r>
              <a:rPr lang="en-US" sz="2800" dirty="0" smtClean="0"/>
              <a:t>Solve a programming problem to find weights that minimize difference in X between groups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48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8799"/>
          </a:xfrm>
        </p:spPr>
        <p:txBody>
          <a:bodyPr/>
          <a:lstStyle/>
          <a:p>
            <a:r>
              <a:rPr lang="en-US" dirty="0" smtClean="0"/>
              <a:t>Residual Balancing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89" y="1233182"/>
            <a:ext cx="969928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6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8799"/>
          </a:xfrm>
        </p:spPr>
        <p:txBody>
          <a:bodyPr/>
          <a:lstStyle/>
          <a:p>
            <a:r>
              <a:rPr lang="en-US" dirty="0" smtClean="0"/>
              <a:t>Residual Balancing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579" y="1065402"/>
            <a:ext cx="7633981" cy="56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90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8799"/>
          </a:xfrm>
        </p:spPr>
        <p:txBody>
          <a:bodyPr/>
          <a:lstStyle/>
          <a:p>
            <a:r>
              <a:rPr lang="en-US" dirty="0" smtClean="0"/>
              <a:t>Residual Balancing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64" y="1148882"/>
            <a:ext cx="8471573" cy="55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0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Instrumental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Instrumental </a:t>
            </a:r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3302" y="1839985"/>
            <a:ext cx="9595607" cy="320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if treatment is not independent of potential outcomes, even after conditioning on covariates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dirty="0" smtClean="0"/>
              <a:t>Solution: instrumental variables</a:t>
            </a:r>
          </a:p>
          <a:p>
            <a:pPr lvl="1"/>
            <a:r>
              <a:rPr lang="en-US" sz="2400" dirty="0" smtClean="0"/>
              <a:t>Definition: independent of potential outcomes, but related to </a:t>
            </a:r>
            <a:r>
              <a:rPr lang="en-US" sz="2400" dirty="0" smtClean="0"/>
              <a:t>treatment</a:t>
            </a: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190450"/>
              </p:ext>
            </p:extLst>
          </p:nvPr>
        </p:nvGraphicFramePr>
        <p:xfrm>
          <a:off x="956347" y="3958345"/>
          <a:ext cx="10033233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4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0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Outcome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Treatment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Instrument(s)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Wages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Military service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Draft lottery number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Quantity sold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 cost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Clicks </a:t>
                      </a:r>
                      <a:r>
                        <a:rPr lang="en-US" sz="2400" smtClean="0"/>
                        <a:t>on links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Ranking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Indicators</a:t>
                      </a:r>
                      <a:r>
                        <a:rPr lang="en-US" sz="2400" baseline="0" dirty="0" smtClean="0"/>
                        <a:t> for A/B Test IDs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458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Instrumental Variables: Binary Instrument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54341" y="1828800"/>
                <a:ext cx="6870584" cy="4504888"/>
              </a:xfrm>
            </p:spPr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en-US" sz="3600" dirty="0" smtClean="0"/>
                  <a:t>Instrument </a:t>
                </a:r>
                <a:r>
                  <a:rPr lang="en-US" sz="3600" i="1" dirty="0" err="1" smtClean="0"/>
                  <a:t>Z</a:t>
                </a:r>
                <a:r>
                  <a:rPr lang="en-US" sz="3600" i="1" baseline="-25000" dirty="0" err="1" smtClean="0"/>
                  <a:t>i</a:t>
                </a:r>
                <a:endParaRPr lang="en-US" sz="3600" i="1" baseline="-25000" dirty="0" smtClean="0"/>
              </a:p>
              <a:p>
                <a:pPr marL="0" indent="0">
                  <a:buNone/>
                </a:pPr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3200" i="1" dirty="0" smtClean="0"/>
              </a:p>
              <a:p>
                <a:pPr marL="0" indent="0">
                  <a:buNone/>
                </a:pPr>
                <a:endParaRPr lang="en-US" sz="3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=1|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sz="2800" i="1" dirty="0"/>
              </a:p>
              <a:p>
                <a:pPr marL="0" indent="0">
                  <a:buNone/>
                </a:pPr>
                <a:endParaRPr lang="en-US" sz="2800" i="1" dirty="0"/>
              </a:p>
              <a:p>
                <a:pPr lvl="1"/>
                <a:r>
                  <a:rPr lang="en-US" sz="3600" dirty="0" smtClean="0"/>
                  <a:t>LATE estimator </a:t>
                </a:r>
                <a:r>
                  <a:rPr lang="en-US" sz="3600" dirty="0" smtClean="0"/>
                  <a:t>is</a:t>
                </a:r>
                <a:r>
                  <a:rPr lang="en-US" sz="36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𝐿𝐴𝑇𝐸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box>
                            <m:box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54341" y="1828800"/>
                <a:ext cx="6870584" cy="4504888"/>
              </a:xfrm>
              <a:blipFill>
                <a:blip r:embed="rId2"/>
                <a:stretch>
                  <a:fillRect l="-887" t="-5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524925" y="1929468"/>
            <a:ext cx="4345497" cy="4228051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</a:t>
            </a:r>
            <a:r>
              <a:rPr lang="en-US" sz="2800" dirty="0" smtClean="0"/>
              <a:t>Compliers”: </a:t>
            </a:r>
          </a:p>
          <a:p>
            <a:pPr lvl="1"/>
            <a:r>
              <a:rPr lang="en-US" sz="2400" dirty="0" smtClean="0"/>
              <a:t>Those who were shifted into treatment group as a result of having high versus low value of instrument</a:t>
            </a:r>
          </a:p>
          <a:p>
            <a:r>
              <a:rPr lang="en-US" sz="2800" dirty="0" smtClean="0"/>
              <a:t>LATE is the average treatment effect for compliers</a:t>
            </a:r>
          </a:p>
          <a:p>
            <a:pPr lvl="1"/>
            <a:r>
              <a:rPr lang="en-US" sz="2400" dirty="0" smtClean="0"/>
              <a:t>Not equal to overall average; that is not </a:t>
            </a:r>
            <a:r>
              <a:rPr lang="en-US" sz="2400" dirty="0" smtClean="0"/>
              <a:t>identified</a:t>
            </a:r>
          </a:p>
          <a:p>
            <a:pPr lvl="1"/>
            <a:r>
              <a:rPr lang="en-US" sz="2400" dirty="0" smtClean="0"/>
              <a:t>See Imbens and Angrist (‘94); Angrist, Imbens, and Rubin (‘96)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64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Model of Clicks: </a:t>
            </a:r>
            <a:br>
              <a:rPr lang="en-US" dirty="0" smtClean="0"/>
            </a:br>
            <a:r>
              <a:rPr lang="en-US" dirty="0" smtClean="0"/>
              <a:t>Results from </a:t>
            </a:r>
            <a:r>
              <a:rPr lang="en-US" dirty="0" smtClean="0"/>
              <a:t>Historical </a:t>
            </a:r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1401786"/>
              </p:ext>
            </p:extLst>
          </p:nvPr>
        </p:nvGraphicFramePr>
        <p:xfrm>
          <a:off x="427838" y="2239861"/>
          <a:ext cx="5788401" cy="3690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19">
                  <a:extLst>
                    <a:ext uri="{9D8B030D-6E8A-4147-A177-3AD203B41FA5}">
                      <a16:colId xmlns:a16="http://schemas.microsoft.com/office/drawing/2014/main" val="4280379411"/>
                    </a:ext>
                  </a:extLst>
                </a:gridCol>
                <a:gridCol w="1018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157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Clicks as a Fraction of Top </a:t>
                      </a:r>
                      <a:r>
                        <a:rPr lang="en-US" sz="2400" b="1" u="none" strike="noStrike" dirty="0" smtClean="0">
                          <a:effectLst/>
                        </a:rPr>
                        <a:t>Position 1 </a:t>
                      </a:r>
                      <a:r>
                        <a:rPr lang="en-US" sz="2400" b="1" u="none" strike="noStrike" dirty="0" smtClean="0">
                          <a:effectLst/>
                        </a:rPr>
                        <a:t>Clicks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i="1" u="none" strike="noStrike">
                          <a:effectLst/>
                        </a:rPr>
                        <a:t>Search phrase: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695" marR="869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iphone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viagra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i="1" u="none" strike="noStrike" dirty="0">
                          <a:effectLst/>
                        </a:rPr>
                        <a:t>Model: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8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Top Position 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Top Position 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3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Side Position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5" marR="869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35691" y="1845735"/>
            <a:ext cx="5209563" cy="4023360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US" sz="2400" dirty="0"/>
              <a:t>OLS Regression: </a:t>
            </a:r>
            <a:endParaRPr lang="en-US" sz="2400" dirty="0" smtClean="0"/>
          </a:p>
          <a:p>
            <a:pPr lvl="1">
              <a:spcAft>
                <a:spcPts val="800"/>
              </a:spcAft>
            </a:pPr>
            <a:r>
              <a:rPr lang="en-US" sz="2000" dirty="0" smtClean="0"/>
              <a:t>Features: </a:t>
            </a:r>
            <a:r>
              <a:rPr lang="en-US" sz="2000" dirty="0"/>
              <a:t>advertiser effects and position effects</a:t>
            </a:r>
          </a:p>
          <a:p>
            <a:pPr>
              <a:spcAft>
                <a:spcPts val="800"/>
              </a:spcAft>
            </a:pPr>
            <a:r>
              <a:rPr lang="en-US" sz="2400" dirty="0"/>
              <a:t>IV </a:t>
            </a:r>
            <a:r>
              <a:rPr lang="en-US" sz="2400" dirty="0" smtClean="0"/>
              <a:t>Regression</a:t>
            </a:r>
          </a:p>
          <a:p>
            <a:pPr lvl="1">
              <a:spcAft>
                <a:spcPts val="800"/>
              </a:spcAft>
            </a:pPr>
            <a:r>
              <a:rPr lang="en-US" sz="2000" dirty="0" smtClean="0"/>
              <a:t>Project </a:t>
            </a:r>
            <a:r>
              <a:rPr lang="en-US" sz="2000" dirty="0"/>
              <a:t>position indicators on </a:t>
            </a:r>
            <a:r>
              <a:rPr lang="en-US" sz="2000" dirty="0" smtClean="0"/>
              <a:t>A/B </a:t>
            </a:r>
            <a:r>
              <a:rPr lang="en-US" sz="2000" dirty="0" err="1" smtClean="0"/>
              <a:t>testid’s</a:t>
            </a:r>
            <a:r>
              <a:rPr lang="en-US" sz="2000" dirty="0" smtClean="0"/>
              <a:t>.  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R</a:t>
            </a:r>
            <a:r>
              <a:rPr lang="en-US" sz="2000" dirty="0" smtClean="0"/>
              <a:t>egress clicks </a:t>
            </a:r>
            <a:r>
              <a:rPr lang="en-US" sz="2000" dirty="0"/>
              <a:t>on predicted position indicators.</a:t>
            </a:r>
          </a:p>
          <a:p>
            <a:pPr>
              <a:spcAft>
                <a:spcPts val="800"/>
              </a:spcAft>
            </a:pPr>
            <a:r>
              <a:rPr lang="en-US" sz="2400" dirty="0"/>
              <a:t>Estimates show smaller position impact than OLS, as expected.</a:t>
            </a:r>
          </a:p>
          <a:p>
            <a:pPr>
              <a:spcAft>
                <a:spcPts val="800"/>
              </a:spcAft>
            </a:pPr>
            <a:r>
              <a:rPr lang="en-US" sz="2400" dirty="0" smtClean="0"/>
              <a:t>Position discounts important for disentangling advertiser quality scores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for Supervised ML in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First-stage estimation (project treatment on instrument) is a prediction problem</a:t>
            </a:r>
          </a:p>
          <a:p>
            <a:r>
              <a:rPr lang="en-US" sz="2800" dirty="0" smtClean="0"/>
              <a:t>Heterogeneous IV</a:t>
            </a:r>
          </a:p>
          <a:p>
            <a:r>
              <a:rPr lang="en-US" sz="2800" dirty="0" smtClean="0"/>
              <a:t>See </a:t>
            </a:r>
            <a:r>
              <a:rPr lang="en-US" sz="2800" dirty="0" err="1" smtClean="0"/>
              <a:t>Belloni</a:t>
            </a:r>
            <a:r>
              <a:rPr lang="en-US" sz="2800" dirty="0" smtClean="0"/>
              <a:t>, </a:t>
            </a:r>
            <a:r>
              <a:rPr lang="en-US" sz="2800" dirty="0" err="1" smtClean="0"/>
              <a:t>Chernozhukov</a:t>
            </a:r>
            <a:r>
              <a:rPr lang="en-US" sz="2800" dirty="0" smtClean="0"/>
              <a:t> and Hansen on Instrumental Variables with LASSO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8172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9506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Other active areas</a:t>
            </a:r>
          </a:p>
          <a:p>
            <a:pPr lvl="1"/>
            <a:r>
              <a:rPr lang="en-US" sz="2600" dirty="0" smtClean="0"/>
              <a:t>Causal inference in networks (</a:t>
            </a:r>
            <a:r>
              <a:rPr lang="en-US" sz="2600" dirty="0" err="1" smtClean="0"/>
              <a:t>Ugander</a:t>
            </a:r>
            <a:r>
              <a:rPr lang="en-US" sz="2600" dirty="0" smtClean="0"/>
              <a:t>, Karrer, </a:t>
            </a:r>
            <a:r>
              <a:rPr lang="en-US" sz="2600" dirty="0" err="1" smtClean="0"/>
              <a:t>Backstrom</a:t>
            </a:r>
            <a:r>
              <a:rPr lang="en-US" sz="2600" dirty="0" smtClean="0"/>
              <a:t>, and Kleinberg, 2013; Athey, Eckles, Imbens 2015)</a:t>
            </a:r>
          </a:p>
          <a:p>
            <a:pPr lvl="1"/>
            <a:r>
              <a:rPr lang="en-US" sz="2600" dirty="0" smtClean="0"/>
              <a:t>Using short-term outcomes to evaluate treatment effects on long-term outcomes (Athey, </a:t>
            </a:r>
            <a:r>
              <a:rPr lang="en-US" sz="2600" dirty="0" err="1" smtClean="0"/>
              <a:t>Chetty</a:t>
            </a:r>
            <a:r>
              <a:rPr lang="en-US" sz="2600" dirty="0" smtClean="0"/>
              <a:t>, Imbens, Kang 2016)</a:t>
            </a:r>
          </a:p>
          <a:p>
            <a:pPr lvl="1"/>
            <a:r>
              <a:rPr lang="en-US" sz="2600" dirty="0" smtClean="0"/>
              <a:t>Robustness of causal estimates (Athey and Imbens, 2015)</a:t>
            </a:r>
          </a:p>
          <a:p>
            <a:pPr lvl="1"/>
            <a:r>
              <a:rPr lang="en-US" sz="2600" dirty="0" smtClean="0"/>
              <a:t>Other popular empirical approaches to causal inference: </a:t>
            </a:r>
            <a:r>
              <a:rPr lang="en-US" sz="2600" dirty="0" smtClean="0">
                <a:solidFill>
                  <a:schemeClr val="tx1"/>
                </a:solidFill>
              </a:rPr>
              <a:t>Difference in differences; synthetic control groups; regression discontinuity; simultaneous </a:t>
            </a:r>
            <a:r>
              <a:rPr lang="en-US" sz="2600" dirty="0" err="1" smtClean="0">
                <a:solidFill>
                  <a:schemeClr val="tx1"/>
                </a:solidFill>
              </a:rPr>
              <a:t>eqns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600" dirty="0" smtClean="0"/>
          </a:p>
          <a:p>
            <a:r>
              <a:rPr lang="en-US" sz="2800" dirty="0" smtClean="0"/>
              <a:t>Causal inference presents new applications and challenges for ML</a:t>
            </a:r>
            <a:endParaRPr lang="en-US" sz="2600" dirty="0" smtClean="0"/>
          </a:p>
          <a:p>
            <a:r>
              <a:rPr lang="en-US" sz="2800" dirty="0" smtClean="0"/>
              <a:t>Social sciences and other fields that use causal inference will transform through the adoption of ML techniques over the next few years</a:t>
            </a:r>
          </a:p>
          <a:p>
            <a:r>
              <a:rPr lang="en-US" sz="2800" dirty="0" smtClean="0"/>
              <a:t>These fields have decades of experience with nuances of causal inference in real-world, high-stakes empirical settings</a:t>
            </a:r>
          </a:p>
          <a:p>
            <a:pPr lvl="1"/>
            <a:r>
              <a:rPr lang="en-US" sz="3300" dirty="0" smtClean="0">
                <a:solidFill>
                  <a:schemeClr val="accent2"/>
                </a:solidFill>
              </a:rPr>
              <a:t>ML can learn a lot as well!</a:t>
            </a:r>
            <a:endParaRPr lang="en-US" sz="33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3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Conventions and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37345"/>
            <a:ext cx="10546639" cy="4345516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Come up with a way to separate correlation from causality (deal with confounders)</a:t>
            </a:r>
          </a:p>
          <a:p>
            <a:pPr lvl="1"/>
            <a:r>
              <a:rPr lang="en-US" sz="2400" dirty="0" smtClean="0"/>
              <a:t>Randomized experiment</a:t>
            </a:r>
          </a:p>
          <a:p>
            <a:pPr lvl="1"/>
            <a:r>
              <a:rPr lang="en-US" sz="2400" dirty="0" smtClean="0"/>
              <a:t>“Natural experiments”</a:t>
            </a:r>
          </a:p>
          <a:p>
            <a:pPr lvl="1"/>
            <a:r>
              <a:rPr lang="en-US" sz="2400" dirty="0" smtClean="0"/>
              <a:t>Assume that agents respond optimally to confounders, and infer them</a:t>
            </a:r>
          </a:p>
          <a:p>
            <a:r>
              <a:rPr lang="en-US" sz="2800" dirty="0" smtClean="0"/>
              <a:t>Estimate a model</a:t>
            </a:r>
          </a:p>
          <a:p>
            <a:pPr lvl="1"/>
            <a:r>
              <a:rPr lang="en-US" sz="2400" dirty="0" smtClean="0"/>
              <a:t>NOT the best in-sample fit</a:t>
            </a:r>
          </a:p>
          <a:p>
            <a:pPr lvl="1"/>
            <a:r>
              <a:rPr lang="en-US" sz="2400" dirty="0" smtClean="0"/>
              <a:t>Focus on estimation of treatment effect parameters or predictions about the impact of a treatment</a:t>
            </a:r>
          </a:p>
          <a:p>
            <a:r>
              <a:rPr lang="en-US" sz="2800" dirty="0" smtClean="0"/>
              <a:t>Table stakes: statistical significance (p-values)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4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Differences vs. 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5516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Train-Test Paradigm breaks</a:t>
            </a:r>
          </a:p>
          <a:p>
            <a:pPr lvl="1"/>
            <a:r>
              <a:rPr lang="en-US" sz="2200" dirty="0" smtClean="0"/>
              <a:t>Ground truth is not observed for your ultimate goal</a:t>
            </a:r>
          </a:p>
          <a:p>
            <a:pPr lvl="1"/>
            <a:r>
              <a:rPr lang="en-US" sz="2200" dirty="0" smtClean="0"/>
              <a:t>Sometimes it can be estimated or learned in a randomized experiment</a:t>
            </a:r>
          </a:p>
          <a:p>
            <a:r>
              <a:rPr lang="en-US" sz="2400" dirty="0" smtClean="0"/>
              <a:t>Objective functions are different</a:t>
            </a:r>
          </a:p>
          <a:p>
            <a:pPr lvl="1"/>
            <a:r>
              <a:rPr lang="en-US" sz="2200" dirty="0" smtClean="0"/>
              <a:t>Not concerned about predicting outcomes, want effect of an intervention</a:t>
            </a:r>
          </a:p>
          <a:p>
            <a:pPr lvl="1"/>
            <a:r>
              <a:rPr lang="en-US" sz="2200" dirty="0" smtClean="0"/>
              <a:t>Sacrifice MSE of outcome predictions</a:t>
            </a:r>
          </a:p>
          <a:p>
            <a:r>
              <a:rPr lang="en-US" sz="2400" dirty="0" smtClean="0"/>
              <a:t>Statistical properties often table stakes</a:t>
            </a:r>
            <a:endParaRPr lang="en-US" sz="2200" dirty="0" smtClean="0"/>
          </a:p>
          <a:p>
            <a:pPr lvl="1"/>
            <a:r>
              <a:rPr lang="en-US" sz="2200" dirty="0" smtClean="0"/>
              <a:t>Need statistical theory in the absence of assumption-free MSE on test set approach</a:t>
            </a:r>
          </a:p>
          <a:p>
            <a:pPr lvl="1"/>
            <a:r>
              <a:rPr lang="en-US" sz="2200" dirty="0"/>
              <a:t>Sacrifice MSE of outcome predictions</a:t>
            </a:r>
            <a:endParaRPr lang="en-US" sz="2200" dirty="0" smtClean="0"/>
          </a:p>
          <a:p>
            <a:r>
              <a:rPr lang="en-US" sz="2400" dirty="0" smtClean="0"/>
              <a:t>Role of statistical assumptions and modeling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760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Connections with Supervised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Prediction is key component of causal inference</a:t>
            </a:r>
            <a:endParaRPr lang="en-US" sz="2200" dirty="0" smtClean="0"/>
          </a:p>
          <a:p>
            <a:r>
              <a:rPr lang="en-US" sz="2400" dirty="0" smtClean="0"/>
              <a:t>Causal inference in big data settings benefits from flexible model selection</a:t>
            </a:r>
          </a:p>
          <a:p>
            <a:r>
              <a:rPr lang="en-US" sz="2400" dirty="0" smtClean="0"/>
              <a:t>Problems of causal inference are prevalent in settings where ML is used</a:t>
            </a:r>
          </a:p>
          <a:p>
            <a:pPr lvl="1"/>
            <a:r>
              <a:rPr lang="en-US" sz="2200" dirty="0" smtClean="0"/>
              <a:t>What is the effect of the position of an ad or an algorithmic link in search?</a:t>
            </a:r>
          </a:p>
          <a:p>
            <a:pPr lvl="1"/>
            <a:r>
              <a:rPr lang="en-US" sz="2200" dirty="0" smtClean="0"/>
              <a:t>How many clicks would an ad receive if it were placed in the first position?</a:t>
            </a:r>
          </a:p>
          <a:p>
            <a:pPr lvl="1"/>
            <a:r>
              <a:rPr lang="en-US" sz="2200" dirty="0" smtClean="0"/>
              <a:t>Personalized recommendations or policies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Statistical issues have analogs in ML</a:t>
            </a:r>
          </a:p>
          <a:p>
            <a:pPr lvl="1"/>
            <a:r>
              <a:rPr lang="en-US" sz="2200" dirty="0"/>
              <a:t>Partial labels/missing data</a:t>
            </a:r>
          </a:p>
          <a:p>
            <a:pPr lvl="1"/>
            <a:r>
              <a:rPr lang="en-US" sz="2200" dirty="0"/>
              <a:t>Domain adaptation</a:t>
            </a:r>
          </a:p>
          <a:p>
            <a:r>
              <a:rPr lang="en-US" sz="2400" dirty="0"/>
              <a:t>Causal models are designed to learn fundamental relationships that hold across environments.  </a:t>
            </a:r>
            <a:endParaRPr lang="en-US" sz="2400" dirty="0" smtClean="0"/>
          </a:p>
          <a:p>
            <a:pPr lvl="1"/>
            <a:r>
              <a:rPr lang="en-US" sz="2200" dirty="0" smtClean="0"/>
              <a:t>They </a:t>
            </a:r>
            <a:r>
              <a:rPr lang="en-US" sz="2200" dirty="0"/>
              <a:t>may be more robust and reliable, especially in complex </a:t>
            </a:r>
            <a:r>
              <a:rPr lang="en-US" sz="2200" dirty="0" smtClean="0"/>
              <a:t>systems</a:t>
            </a:r>
          </a:p>
          <a:p>
            <a:pPr lvl="1"/>
            <a:r>
              <a:rPr lang="en-US" sz="2200" dirty="0" smtClean="0"/>
              <a:t>Embedded ML (ACM 2015)</a:t>
            </a:r>
          </a:p>
          <a:p>
            <a:pPr lvl="1"/>
            <a:r>
              <a:rPr lang="en-US" sz="2200" dirty="0" smtClean="0"/>
              <a:t>Reliable ML Workshop (ICML 2016)</a:t>
            </a:r>
          </a:p>
          <a:p>
            <a:pPr lvl="1"/>
            <a:r>
              <a:rPr lang="en-US" sz="2200" dirty="0" smtClean="0"/>
              <a:t>Interpretable ML Workshop (ICML 2016)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0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for Causal Inference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 smtClean="0"/>
                  <a:t>Potential outcomes: </a:t>
                </a:r>
                <a:endParaRPr lang="en-US" sz="3600" dirty="0" smtClean="0"/>
              </a:p>
              <a:p>
                <a:pPr lvl="1"/>
                <a:r>
                  <a:rPr lang="en-US" sz="3200" i="1" dirty="0" smtClean="0"/>
                  <a:t>Y</a:t>
                </a:r>
                <a:r>
                  <a:rPr lang="en-US" sz="3200" i="1" baseline="-25000" dirty="0" smtClean="0"/>
                  <a:t>i</a:t>
                </a:r>
                <a:r>
                  <a:rPr lang="en-US" sz="3200" dirty="0" smtClean="0"/>
                  <a:t>(</a:t>
                </a:r>
                <a:r>
                  <a:rPr lang="en-US" sz="3200" i="1" dirty="0" smtClean="0"/>
                  <a:t>w</a:t>
                </a:r>
                <a:r>
                  <a:rPr lang="en-US" sz="3200" dirty="0"/>
                  <a:t>) is the outcome unit </a:t>
                </a:r>
                <a:r>
                  <a:rPr lang="en-US" sz="3200" i="1" dirty="0" err="1"/>
                  <a:t>i</a:t>
                </a:r>
                <a:r>
                  <a:rPr lang="en-US" sz="3200" dirty="0"/>
                  <a:t> would have if assigned treatment </a:t>
                </a:r>
                <a:r>
                  <a:rPr lang="en-US" sz="3200" i="1" dirty="0" smtClean="0"/>
                  <a:t>w</a:t>
                </a:r>
              </a:p>
              <a:p>
                <a:pPr lvl="1"/>
                <a:r>
                  <a:rPr lang="en-US" sz="3200" dirty="0" smtClean="0"/>
                  <a:t>Binary treatment:</a:t>
                </a:r>
              </a:p>
              <a:p>
                <a:pPr lvl="2"/>
                <a:r>
                  <a:rPr lang="en-US" sz="2800" dirty="0"/>
                  <a:t>T</a:t>
                </a:r>
                <a:r>
                  <a:rPr lang="en-US" sz="2800" dirty="0" smtClean="0"/>
                  <a:t>reatment </a:t>
                </a:r>
                <a:r>
                  <a:rPr lang="en-US" sz="2800" dirty="0" smtClean="0"/>
                  <a:t>effect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sz="3200" dirty="0" smtClean="0"/>
                  <a:t>ATE: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 smtClean="0"/>
              </a:p>
              <a:p>
                <a:pPr marL="274320" lvl="1" indent="0">
                  <a:buNone/>
                </a:pPr>
                <a:endParaRPr lang="en-US" sz="32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963" t="-3788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 smtClean="0"/>
                  <a:t>Holland (1986): </a:t>
                </a:r>
                <a:r>
                  <a:rPr lang="en-US" sz="3200" dirty="0"/>
                  <a:t>Fundamental Problem of Causal Inference </a:t>
                </a:r>
              </a:p>
              <a:p>
                <a:pPr lvl="1"/>
                <a:r>
                  <a:rPr lang="en-US" sz="2800" dirty="0" smtClean="0"/>
                  <a:t>Do </a:t>
                </a:r>
                <a:r>
                  <a:rPr lang="en-US" sz="2800" dirty="0"/>
                  <a:t>not see the same units at the same time with alt. CF </a:t>
                </a:r>
                <a:r>
                  <a:rPr lang="en-US" sz="2800" dirty="0" smtClean="0"/>
                  <a:t>policies</a:t>
                </a:r>
              </a:p>
              <a:p>
                <a:r>
                  <a:rPr lang="en-US" sz="3200" dirty="0" smtClean="0"/>
                  <a:t>Units have </a:t>
                </a:r>
                <a:r>
                  <a:rPr lang="en-US" sz="3200" dirty="0"/>
                  <a:t>fixed attributes </a:t>
                </a:r>
                <a:r>
                  <a:rPr lang="en-US" sz="3200" i="1" dirty="0"/>
                  <a:t>x</a:t>
                </a:r>
                <a:r>
                  <a:rPr lang="en-US" sz="3200" i="1" baseline="-25000" dirty="0"/>
                  <a:t>i</a:t>
                </a:r>
                <a:endParaRPr lang="en-US" sz="3200" dirty="0"/>
              </a:p>
              <a:p>
                <a:pPr lvl="1"/>
                <a:r>
                  <a:rPr lang="en-US" sz="2800" dirty="0"/>
                  <a:t>These would not change with alternative policies</a:t>
                </a:r>
              </a:p>
              <a:p>
                <a:pPr lvl="1"/>
                <a:r>
                  <a:rPr lang="en-US" sz="2800" dirty="0" smtClean="0"/>
                  <a:t>CATE: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086" t="-3030" r="-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023457" y="5808211"/>
            <a:ext cx="999128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Note: a change in policy changes the joint distribution of </a:t>
            </a:r>
            <a:r>
              <a:rPr lang="en-US" sz="2400" dirty="0"/>
              <a:t>observables!!!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228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36248" cy="4023360"/>
          </a:xfrm>
        </p:spPr>
        <p:txBody>
          <a:bodyPr>
            <a:noAutofit/>
          </a:bodyPr>
          <a:lstStyle/>
          <a:p>
            <a:r>
              <a:rPr lang="en-US" sz="2800" dirty="0"/>
              <a:t>G</a:t>
            </a:r>
            <a:r>
              <a:rPr lang="en-US" sz="2800" dirty="0" smtClean="0"/>
              <a:t>old standard for causal inference</a:t>
            </a:r>
          </a:p>
          <a:p>
            <a:r>
              <a:rPr lang="en-US" sz="2800" dirty="0" smtClean="0"/>
              <a:t>Two samples; treatment assignment independent of potential outcomes</a:t>
            </a:r>
          </a:p>
          <a:p>
            <a:pPr lvl="1"/>
            <a:r>
              <a:rPr lang="en-US" sz="2600" dirty="0" smtClean="0"/>
              <a:t>With enough data, straightforward to estimate the effect of treatment</a:t>
            </a:r>
          </a:p>
          <a:p>
            <a:pPr lvl="1"/>
            <a:r>
              <a:rPr lang="en-US" sz="2600" dirty="0" smtClean="0"/>
              <a:t>Still don’t DIRECTLY observe ground truth for a given observation</a:t>
            </a:r>
          </a:p>
          <a:p>
            <a:r>
              <a:rPr lang="en-US" sz="2800" dirty="0" smtClean="0"/>
              <a:t>Goals</a:t>
            </a:r>
          </a:p>
          <a:p>
            <a:pPr lvl="1"/>
            <a:r>
              <a:rPr lang="en-US" sz="2400" dirty="0" smtClean="0"/>
              <a:t>Average treatment effects</a:t>
            </a:r>
          </a:p>
          <a:p>
            <a:pPr lvl="1"/>
            <a:r>
              <a:rPr lang="en-US" sz="2400" dirty="0" smtClean="0"/>
              <a:t>Conditional average treatment effects</a:t>
            </a:r>
          </a:p>
          <a:p>
            <a:pPr lvl="1"/>
            <a:r>
              <a:rPr lang="en-US" sz="2400" dirty="0" smtClean="0"/>
              <a:t>Optimal policies</a:t>
            </a:r>
          </a:p>
          <a:p>
            <a:pPr lvl="1"/>
            <a:r>
              <a:rPr lang="en-US" sz="2400" dirty="0" smtClean="0"/>
              <a:t>Determine whether results are spurious (sampling variation) – p-value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7556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953</TotalTime>
  <Words>2879</Words>
  <Application>Microsoft Office PowerPoint</Application>
  <PresentationFormat>Widescreen</PresentationFormat>
  <Paragraphs>518</Paragraphs>
  <Slides>49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Calibri</vt:lpstr>
      <vt:lpstr>Cambria Math</vt:lpstr>
      <vt:lpstr>Garamond</vt:lpstr>
      <vt:lpstr>Tw Cen MT</vt:lpstr>
      <vt:lpstr>Wingdings 3</vt:lpstr>
      <vt:lpstr>Retrospect</vt:lpstr>
      <vt:lpstr>Causal Inference for Policy Evaluation</vt:lpstr>
      <vt:lpstr>References outside CS literature</vt:lpstr>
      <vt:lpstr>Causal Inference in Social Sciences</vt:lpstr>
      <vt:lpstr>Correlation vs. Causality in Search</vt:lpstr>
      <vt:lpstr>Conventions and Approaches</vt:lpstr>
      <vt:lpstr>Key Differences vs. Supervised Learning</vt:lpstr>
      <vt:lpstr>Key Connections with Supervised ML</vt:lpstr>
      <vt:lpstr>Model for Causal Inference</vt:lpstr>
      <vt:lpstr>Randomized Experiments</vt:lpstr>
      <vt:lpstr>Experimental Settings</vt:lpstr>
      <vt:lpstr>Observational Studies</vt:lpstr>
      <vt:lpstr>Structural Models</vt:lpstr>
      <vt:lpstr>Estimating Heterogeneous Treatment Effects</vt:lpstr>
      <vt:lpstr>Experiments and Data-Mining</vt:lpstr>
      <vt:lpstr>Research Agenda</vt:lpstr>
      <vt:lpstr>Heterogeneous Treatment Effects</vt:lpstr>
      <vt:lpstr>Causal Trees: CART for Causal Inference</vt:lpstr>
      <vt:lpstr>Honest Causal Trees</vt:lpstr>
      <vt:lpstr>Honest Causal Trees</vt:lpstr>
      <vt:lpstr>Honest Causal Trees</vt:lpstr>
      <vt:lpstr>Inference</vt:lpstr>
      <vt:lpstr>Comparing Alternative Approaches to Honest Causal Tree</vt:lpstr>
      <vt:lpstr>Search Experiment Tree: Effect of Demoting Top Link (Test Sample Effects)</vt:lpstr>
      <vt:lpstr>PowerPoint Presentation</vt:lpstr>
      <vt:lpstr>Use Estimation Sample for Segment Means &amp; Std Errors to Avoid Bias  Variance of estimated treatment effects in training sample 2.5 times that in test sample (adaptive estimates biased)</vt:lpstr>
      <vt:lpstr>From Trees to Random Forests</vt:lpstr>
      <vt:lpstr>Causal Forests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Social Survey:  Strong Heterogeneity</vt:lpstr>
      <vt:lpstr>Estimating ATE under Unconfoundedness</vt:lpstr>
      <vt:lpstr>Idea</vt:lpstr>
      <vt:lpstr>Example: Effect of an Online Ad</vt:lpstr>
      <vt:lpstr>Setup</vt:lpstr>
      <vt:lpstr>Intuition for Most Popular Methods </vt:lpstr>
      <vt:lpstr>Using Supervised ML to Estimate ATE Under Unconfoundedness</vt:lpstr>
      <vt:lpstr>Using Supervised ML to Estimate ATE Under Unconfoundedness</vt:lpstr>
      <vt:lpstr>Residual Balancing</vt:lpstr>
      <vt:lpstr>Residual Balancing</vt:lpstr>
      <vt:lpstr>Residual Balancing</vt:lpstr>
      <vt:lpstr>Instrumental Variables</vt:lpstr>
      <vt:lpstr>Instrumental Variables</vt:lpstr>
      <vt:lpstr>Instrumental Variables: Binary Instrument</vt:lpstr>
      <vt:lpstr>User Model of Clicks:  Results from Historical Experiments</vt:lpstr>
      <vt:lpstr>Role for Supervised ML in IV</vt:lpstr>
      <vt:lpstr>Conclusions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 Inference for Policy Evaluation</dc:title>
  <dc:creator>Susan Athey</dc:creator>
  <cp:lastModifiedBy>Susan Athey</cp:lastModifiedBy>
  <cp:revision>107</cp:revision>
  <dcterms:created xsi:type="dcterms:W3CDTF">2016-06-19T20:10:50Z</dcterms:created>
  <dcterms:modified xsi:type="dcterms:W3CDTF">2016-06-20T12:04:45Z</dcterms:modified>
</cp:coreProperties>
</file>